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5" autoAdjust="0"/>
    <p:restoredTop sz="94660"/>
  </p:normalViewPr>
  <p:slideViewPr>
    <p:cSldViewPr>
      <p:cViewPr>
        <p:scale>
          <a:sx n="37" d="100"/>
          <a:sy n="37" d="100"/>
        </p:scale>
        <p:origin x="-1440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0BC679-0502-40F3-98D2-8F5B42A1BF39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E152A-C6E0-41F6-A11A-D525ACF73B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0BC679-0502-40F3-98D2-8F5B42A1BF39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E152A-C6E0-41F6-A11A-D525ACF73B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0BC679-0502-40F3-98D2-8F5B42A1BF39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E152A-C6E0-41F6-A11A-D525ACF73B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0BC679-0502-40F3-98D2-8F5B42A1BF39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E152A-C6E0-41F6-A11A-D525ACF73B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0BC679-0502-40F3-98D2-8F5B42A1BF39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E152A-C6E0-41F6-A11A-D525ACF73B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0BC679-0502-40F3-98D2-8F5B42A1BF39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E152A-C6E0-41F6-A11A-D525ACF73B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0BC679-0502-40F3-98D2-8F5B42A1BF39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E152A-C6E0-41F6-A11A-D525ACF73B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0BC679-0502-40F3-98D2-8F5B42A1BF39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E152A-C6E0-41F6-A11A-D525ACF73B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0BC679-0502-40F3-98D2-8F5B42A1BF39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E152A-C6E0-41F6-A11A-D525ACF73B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0BC679-0502-40F3-98D2-8F5B42A1BF39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E152A-C6E0-41F6-A11A-D525ACF73B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0BC679-0502-40F3-98D2-8F5B42A1BF39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4E152A-C6E0-41F6-A11A-D525ACF73B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70BC679-0502-40F3-98D2-8F5B42A1BF39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D4E152A-C6E0-41F6-A11A-D525ACF73B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Херсонський політехнічний фаховий коледж Державного унiверситету"/>
          <p:cNvPicPr>
            <a:picLocks noChangeAspect="1" noChangeArrowheads="1"/>
          </p:cNvPicPr>
          <p:nvPr/>
        </p:nvPicPr>
        <p:blipFill>
          <a:blip r:embed="rId2" cstate="print"/>
          <a:srcRect l="11381" t="16419" r="10848"/>
          <a:stretch>
            <a:fillRect/>
          </a:stretch>
        </p:blipFill>
        <p:spPr bwMode="auto">
          <a:xfrm>
            <a:off x="1619672" y="2852936"/>
            <a:ext cx="6696744" cy="36655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2376264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«</a:t>
            </a:r>
            <a:r>
              <a:rPr lang="ru-RU" dirty="0" smtClean="0">
                <a:solidFill>
                  <a:schemeClr val="tx1"/>
                </a:solidFill>
              </a:rPr>
              <a:t>ТОЛЕРАНТНІСТЬ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-  КУЛЬТУРА ДОБРИХ МАНЕР І ВЧИНКІВ!</a:t>
            </a:r>
            <a:r>
              <a:rPr lang="uk-UA" dirty="0" smtClean="0">
                <a:solidFill>
                  <a:schemeClr val="tx1"/>
                </a:solidFill>
              </a:rPr>
              <a:t>»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036216"/>
            <a:ext cx="8183880" cy="821784"/>
          </a:xfrm>
        </p:spPr>
        <p:txBody>
          <a:bodyPr>
            <a:normAutofit fontScale="90000"/>
          </a:bodyPr>
          <a:lstStyle/>
          <a:p>
            <a:r>
              <a:rPr lang="ru-RU" sz="4000" dirty="0" err="1" smtClean="0">
                <a:solidFill>
                  <a:schemeClr val="tx1"/>
                </a:solidFill>
              </a:rPr>
              <a:t>Вправа</a:t>
            </a:r>
            <a:r>
              <a:rPr lang="ru-RU" sz="4000" dirty="0" smtClean="0">
                <a:solidFill>
                  <a:schemeClr val="tx1"/>
                </a:solidFill>
              </a:rPr>
              <a:t>  « </a:t>
            </a:r>
            <a:r>
              <a:rPr lang="ru-RU" sz="4000" dirty="0" err="1" smtClean="0">
                <a:solidFill>
                  <a:schemeClr val="tx1"/>
                </a:solidFill>
              </a:rPr>
              <a:t>Асоціативний</a:t>
            </a:r>
            <a:r>
              <a:rPr lang="ru-RU" sz="4000" dirty="0" smtClean="0">
                <a:solidFill>
                  <a:schemeClr val="tx1"/>
                </a:solidFill>
              </a:rPr>
              <a:t> ряд</a:t>
            </a:r>
            <a:r>
              <a:rPr lang="ru-RU" sz="4000" i="1" dirty="0" smtClean="0">
                <a:solidFill>
                  <a:schemeClr val="tx1"/>
                </a:solidFill>
              </a:rPr>
              <a:t>»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b="1" dirty="0" smtClean="0">
                <a:solidFill>
                  <a:srgbClr val="5329ED"/>
                </a:solidFill>
              </a:rPr>
              <a:t>Т </a:t>
            </a:r>
            <a:r>
              <a:rPr lang="uk-UA" dirty="0" smtClean="0"/>
              <a:t>-</a:t>
            </a:r>
            <a:endParaRPr lang="uk-UA" i="1" dirty="0" smtClean="0"/>
          </a:p>
          <a:p>
            <a:pPr>
              <a:buNone/>
            </a:pPr>
            <a:r>
              <a:rPr lang="uk-UA" b="1" dirty="0" smtClean="0">
                <a:solidFill>
                  <a:srgbClr val="5329ED"/>
                </a:solidFill>
              </a:rPr>
              <a:t>О </a:t>
            </a:r>
            <a:r>
              <a:rPr lang="uk-UA" dirty="0" smtClean="0"/>
              <a:t>-</a:t>
            </a:r>
            <a:endParaRPr lang="uk-UA" i="1" dirty="0" smtClean="0"/>
          </a:p>
          <a:p>
            <a:pPr>
              <a:buNone/>
            </a:pPr>
            <a:r>
              <a:rPr lang="uk-UA" b="1" dirty="0" smtClean="0">
                <a:solidFill>
                  <a:srgbClr val="5329ED"/>
                </a:solidFill>
              </a:rPr>
              <a:t>Л</a:t>
            </a:r>
            <a:r>
              <a:rPr lang="uk-UA" dirty="0" smtClean="0"/>
              <a:t> -</a:t>
            </a:r>
            <a:endParaRPr lang="uk-UA" i="1" dirty="0" smtClean="0"/>
          </a:p>
          <a:p>
            <a:pPr>
              <a:buNone/>
            </a:pPr>
            <a:r>
              <a:rPr lang="uk-UA" b="1" dirty="0" smtClean="0">
                <a:solidFill>
                  <a:srgbClr val="5329ED"/>
                </a:solidFill>
              </a:rPr>
              <a:t>Е </a:t>
            </a:r>
            <a:r>
              <a:rPr lang="uk-UA" dirty="0" smtClean="0"/>
              <a:t>-</a:t>
            </a:r>
            <a:endParaRPr lang="uk-UA" i="1" dirty="0" smtClean="0"/>
          </a:p>
          <a:p>
            <a:pPr>
              <a:buNone/>
            </a:pPr>
            <a:r>
              <a:rPr lang="uk-UA" b="1" dirty="0" smtClean="0">
                <a:solidFill>
                  <a:srgbClr val="5329ED"/>
                </a:solidFill>
              </a:rPr>
              <a:t>Р </a:t>
            </a:r>
            <a:r>
              <a:rPr lang="uk-UA" dirty="0" smtClean="0"/>
              <a:t>-</a:t>
            </a:r>
            <a:endParaRPr lang="uk-UA" i="1" dirty="0" smtClean="0"/>
          </a:p>
          <a:p>
            <a:pPr>
              <a:buNone/>
            </a:pPr>
            <a:r>
              <a:rPr lang="uk-UA" b="1" dirty="0" smtClean="0">
                <a:solidFill>
                  <a:srgbClr val="5329ED"/>
                </a:solidFill>
              </a:rPr>
              <a:t>А </a:t>
            </a:r>
            <a:r>
              <a:rPr lang="uk-UA" dirty="0" smtClean="0"/>
              <a:t>-</a:t>
            </a:r>
            <a:endParaRPr lang="uk-UA" i="1" dirty="0" smtClean="0"/>
          </a:p>
          <a:p>
            <a:pPr>
              <a:buNone/>
            </a:pPr>
            <a:r>
              <a:rPr lang="uk-UA" b="1" dirty="0" smtClean="0">
                <a:solidFill>
                  <a:srgbClr val="5329ED"/>
                </a:solidFill>
              </a:rPr>
              <a:t>Н </a:t>
            </a:r>
            <a:r>
              <a:rPr lang="uk-UA" dirty="0" smtClean="0"/>
              <a:t>-</a:t>
            </a:r>
            <a:endParaRPr lang="uk-UA" i="1" dirty="0" smtClean="0"/>
          </a:p>
          <a:p>
            <a:pPr>
              <a:buNone/>
            </a:pPr>
            <a:r>
              <a:rPr lang="uk-UA" b="1" dirty="0" smtClean="0">
                <a:solidFill>
                  <a:srgbClr val="5329ED"/>
                </a:solidFill>
              </a:rPr>
              <a:t>Т </a:t>
            </a:r>
            <a:r>
              <a:rPr lang="uk-UA" dirty="0" smtClean="0"/>
              <a:t>- </a:t>
            </a:r>
            <a:endParaRPr lang="uk-UA" i="1" dirty="0" smtClean="0"/>
          </a:p>
          <a:p>
            <a:pPr>
              <a:buNone/>
            </a:pPr>
            <a:r>
              <a:rPr lang="uk-UA" b="1" dirty="0" smtClean="0">
                <a:solidFill>
                  <a:srgbClr val="5329ED"/>
                </a:solidFill>
              </a:rPr>
              <a:t>Н </a:t>
            </a:r>
            <a:r>
              <a:rPr lang="uk-UA" dirty="0" smtClean="0"/>
              <a:t>-</a:t>
            </a:r>
            <a:endParaRPr lang="uk-UA" i="1" dirty="0" smtClean="0"/>
          </a:p>
          <a:p>
            <a:pPr>
              <a:buNone/>
            </a:pPr>
            <a:r>
              <a:rPr lang="uk-UA" b="1" dirty="0" smtClean="0">
                <a:solidFill>
                  <a:srgbClr val="5329ED"/>
                </a:solidFill>
              </a:rPr>
              <a:t>І </a:t>
            </a:r>
            <a:r>
              <a:rPr lang="uk-UA" dirty="0" smtClean="0"/>
              <a:t>- </a:t>
            </a:r>
            <a:endParaRPr lang="uk-UA" i="1" dirty="0" smtClean="0"/>
          </a:p>
          <a:p>
            <a:pPr>
              <a:buNone/>
            </a:pPr>
            <a:r>
              <a:rPr lang="uk-UA" b="1" dirty="0" smtClean="0">
                <a:solidFill>
                  <a:srgbClr val="5329ED"/>
                </a:solidFill>
              </a:rPr>
              <a:t>С </a:t>
            </a:r>
            <a:r>
              <a:rPr lang="uk-UA" dirty="0" smtClean="0"/>
              <a:t>- </a:t>
            </a:r>
            <a:endParaRPr lang="uk-UA" i="1" dirty="0" smtClean="0"/>
          </a:p>
          <a:p>
            <a:pPr>
              <a:buNone/>
            </a:pPr>
            <a:r>
              <a:rPr lang="uk-UA" b="1" dirty="0" smtClean="0">
                <a:solidFill>
                  <a:srgbClr val="5329ED"/>
                </a:solidFill>
              </a:rPr>
              <a:t>Т </a:t>
            </a:r>
            <a:r>
              <a:rPr lang="uk-UA" dirty="0" smtClean="0"/>
              <a:t>- </a:t>
            </a:r>
            <a:endParaRPr lang="uk-UA" i="1" dirty="0" smtClean="0"/>
          </a:p>
          <a:p>
            <a:pPr>
              <a:buNone/>
            </a:pPr>
            <a:r>
              <a:rPr lang="uk-UA" b="1" dirty="0" smtClean="0">
                <a:solidFill>
                  <a:srgbClr val="5329ED"/>
                </a:solidFill>
              </a:rPr>
              <a:t>Ь </a:t>
            </a:r>
            <a:r>
              <a:rPr lang="uk-UA" dirty="0" smtClean="0"/>
              <a:t>-</a:t>
            </a:r>
            <a:endParaRPr lang="ru-RU" i="1" dirty="0" smtClean="0"/>
          </a:p>
          <a:p>
            <a:endParaRPr lang="ru-RU" dirty="0"/>
          </a:p>
        </p:txBody>
      </p:sp>
      <p:pic>
        <p:nvPicPr>
          <p:cNvPr id="5" name="Рисунок 4" descr="Без названия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1772816"/>
            <a:ext cx="4458924" cy="296721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76672"/>
            <a:ext cx="8208912" cy="485187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51723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>
                <a:solidFill>
                  <a:schemeClr val="tx1"/>
                </a:solidFill>
              </a:rPr>
              <a:t> Вправа  «Як проявляти толерантність?»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10656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           Проаналізуйте ситуацію, </a:t>
            </a:r>
          </a:p>
          <a:p>
            <a:pPr algn="ctr">
              <a:buNone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     оберіть свій варіант відповіді</a:t>
            </a:r>
          </a:p>
          <a:p>
            <a:pPr algn="ctr">
              <a:buNone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     й поясніть його. </a:t>
            </a:r>
          </a:p>
          <a:p>
            <a:pPr algn="ctr">
              <a:buNone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     Дайте визначення поняттю</a:t>
            </a:r>
          </a:p>
          <a:p>
            <a:pPr algn="ctr">
              <a:buNone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        «межа терпимості».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Program Files\Microsoft Office\MEDIA\CAGCAT10\j02849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476672"/>
            <a:ext cx="4032448" cy="59046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535488" y="692696"/>
            <a:ext cx="4608512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Коли де-небудь квітку бачу,</a:t>
            </a:r>
            <a:endParaRPr kumimoji="0" lang="uk-UA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«Зірви!» - кричить мені, аж плаче.</a:t>
            </a:r>
            <a:endParaRPr kumimoji="0" lang="uk-UA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Повз деревце іду зелене,</a:t>
            </a:r>
            <a:endParaRPr kumimoji="0" lang="uk-UA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«Зламай!» - схиляється до мене.</a:t>
            </a:r>
            <a:endParaRPr kumimoji="0" lang="uk-UA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гніздечку пташку стріну в гаї,</a:t>
            </a:r>
            <a:endParaRPr kumimoji="0" lang="uk-UA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«Зжени», - мерщій мене благає.</a:t>
            </a:r>
            <a:endParaRPr kumimoji="0" lang="uk-UA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«Забий!» - цвіркун сюркоче в просі…</a:t>
            </a:r>
            <a:endParaRPr kumimoji="0" lang="uk-UA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 ні, негарний вірш такий.</a:t>
            </a:r>
            <a:endParaRPr kumimoji="0" lang="uk-UA" b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Хай ліпше буде – навпаки!</a:t>
            </a:r>
            <a:endParaRPr kumimoji="0" lang="uk-UA" b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Коли де бачу квітки очі,</a:t>
            </a:r>
            <a:endParaRPr kumimoji="0" lang="uk-UA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«Люби!» - вона мені шепоче.</a:t>
            </a:r>
            <a:endParaRPr kumimoji="0" lang="uk-UA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Повз деревце іду зелене,</a:t>
            </a:r>
            <a:endParaRPr kumimoji="0" lang="uk-UA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«Привіт», - схиляється до мене.</a:t>
            </a:r>
            <a:endParaRPr kumimoji="0" lang="uk-UA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гніздечку пташку стріну в гаї,</a:t>
            </a:r>
            <a:endParaRPr kumimoji="0" lang="uk-UA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Питає пташка: «Як ся маєш?»</a:t>
            </a:r>
            <a:endParaRPr kumimoji="0" lang="uk-UA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«Спочинь», - з болота жабка просить.</a:t>
            </a:r>
            <a:endParaRPr kumimoji="0" lang="uk-UA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«Всміхнись», - цвіркун сюркоче в просі.</a:t>
            </a:r>
            <a:endParaRPr kumimoji="0" lang="uk-UA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Який же світ кругом чудовий!</a:t>
            </a:r>
            <a:endParaRPr kumimoji="0" lang="uk-UA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Додому йду в добрі й любові.</a:t>
            </a:r>
            <a:endParaRPr kumimoji="0" lang="uk-UA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вітка толерантності для оформлення класу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548680"/>
            <a:ext cx="7236847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407283"/>
            <a:ext cx="8352928" cy="60930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971600" y="260648"/>
            <a:ext cx="7340352" cy="980728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 МЕТА: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subTitle" idx="1"/>
          </p:nvPr>
        </p:nvSpPr>
        <p:spPr>
          <a:xfrm>
            <a:off x="683568" y="1196752"/>
            <a:ext cx="7772400" cy="5184576"/>
          </a:xfrm>
        </p:spPr>
        <p:txBody>
          <a:bodyPr>
            <a:normAutofit/>
          </a:bodyPr>
          <a:lstStyle/>
          <a:p>
            <a:pPr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-розкрити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поняття «толерантність»;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-показати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певні рівні толерантної людини;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-розвивати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адекватну самооцінку, вміння аналізувати, приймати, обирати правильну позицію; 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-виховувати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спостережливість, уважність до інших людей; виховувати здатність бачити і розуміти відмінність іншої людини від себе, вчити встановлювати стосунки на доброзичливій основі; 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-сприяти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формуванню ціннісних установок на толерантне спілкування та навичок толерантної поведінки; 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-виховувати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чуйність, взаємоповагу, людяність, терпимість і небайдужість.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154888"/>
            <a:ext cx="8215370" cy="170311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У перекладі з латинської «</a:t>
            </a:r>
            <a:r>
              <a:rPr lang="uk-UA" dirty="0" err="1" smtClean="0">
                <a:solidFill>
                  <a:schemeClr val="tx1"/>
                </a:solidFill>
              </a:rPr>
              <a:t>tolerance</a:t>
            </a:r>
            <a:r>
              <a:rPr lang="uk-UA" dirty="0" smtClean="0">
                <a:solidFill>
                  <a:schemeClr val="tx1"/>
                </a:solidFill>
              </a:rPr>
              <a:t>» означає «терпіння».</a:t>
            </a:r>
            <a:r>
              <a:rPr lang="ru-RU" dirty="0" smtClean="0">
                <a:solidFill>
                  <a:srgbClr val="5329ED"/>
                </a:solidFill>
              </a:rPr>
              <a:t/>
            </a:r>
            <a:br>
              <a:rPr lang="ru-RU" dirty="0" smtClean="0">
                <a:solidFill>
                  <a:srgbClr val="5329ED"/>
                </a:solidFill>
              </a:rPr>
            </a:br>
            <a:endParaRPr lang="ru-RU" dirty="0">
              <a:solidFill>
                <a:srgbClr val="5329ED"/>
              </a:solidFill>
            </a:endParaRPr>
          </a:p>
        </p:txBody>
      </p:sp>
      <p:pic>
        <p:nvPicPr>
          <p:cNvPr id="4" name="Picture 9" descr="bakylina_any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462076"/>
            <a:ext cx="4159364" cy="47416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319868" cy="2855240"/>
          </a:xfrm>
        </p:spPr>
        <p:txBody>
          <a:bodyPr>
            <a:normAutofit/>
          </a:bodyPr>
          <a:lstStyle/>
          <a:p>
            <a:pPr algn="just"/>
            <a:r>
              <a:rPr lang="uk-UA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 1995 р. ЮНЕСКО була прийнята Декларація принципів толерантності, що включають повагу, прийняття і правильне розуміння багатого різноманіття культур нашого світу, наших форм самовираження і способів проявів людської індивідуальності, гармонію в різноманітті, спрямованість на досягнення миру і сприяння заміні культури війни культурою світу.</a:t>
            </a:r>
            <a:endParaRPr lang="uk-UA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1264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79912" y="3356992"/>
            <a:ext cx="2160240" cy="2976331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untitl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548680"/>
            <a:ext cx="4126495" cy="410515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040" y="5633864"/>
            <a:ext cx="864096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5329ED"/>
                </a:solidFill>
              </a:rPr>
              <a:t/>
            </a:r>
            <a:br>
              <a:rPr lang="ru-RU" dirty="0" smtClean="0">
                <a:solidFill>
                  <a:srgbClr val="5329ED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>16 листопада</a:t>
            </a:r>
            <a:br>
              <a:rPr lang="uk-UA" dirty="0" smtClean="0">
                <a:solidFill>
                  <a:schemeClr val="tx1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>у всьому світі відзначається Міжнародний день толерантності</a:t>
            </a:r>
            <a:r>
              <a:rPr lang="uk-UA" dirty="0" smtClean="0">
                <a:solidFill>
                  <a:srgbClr val="EDF224"/>
                </a:solidFill>
              </a:rPr>
              <a:t/>
            </a:r>
            <a:br>
              <a:rPr lang="uk-UA" dirty="0" smtClean="0">
                <a:solidFill>
                  <a:srgbClr val="EDF224"/>
                </a:solidFill>
              </a:rPr>
            </a:b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509120"/>
            <a:ext cx="8183880" cy="1051560"/>
          </a:xfrm>
        </p:spPr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Вправа « Усі ми </a:t>
            </a:r>
            <a:r>
              <a:rPr lang="uk-UA" dirty="0" err="1" smtClean="0">
                <a:solidFill>
                  <a:schemeClr val="tx1"/>
                </a:solidFill>
              </a:rPr>
              <a:t>різні”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*    Складіть аркуш навпіл.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*    Відірвіть верхній правий кут.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*    Знову складіть навпіл.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*    Відірвіть правий верхній кут.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*    Знову складіть.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*    Знову відірвіть верхній правий кут.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*    Складіть аркуш надвоє.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*    Якщо можна, відірвіть правий кут.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*    Розгорніть аркуш і покажіть іншим.</a:t>
            </a:r>
          </a:p>
          <a:p>
            <a:endParaRPr lang="ru-RU" dirty="0"/>
          </a:p>
        </p:txBody>
      </p:sp>
      <p:pic>
        <p:nvPicPr>
          <p:cNvPr id="1028" name="Picture 4" descr="C:\Users\Ylya\AppData\Local\Microsoft\Windows\Temporary Internet Files\Content.IE5\IV9WUIX8\paper_sheet_PNG725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62465">
            <a:off x="7020272" y="2492896"/>
            <a:ext cx="1586149" cy="23488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581128"/>
            <a:ext cx="8496944" cy="1828800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Вправа 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похвалить себе,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Пам'ятка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сумний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день»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4608512" cy="158417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Скласти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пам'ятку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Мої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найкращі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риси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uk-U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та записати на </a:t>
            </a:r>
            <a:r>
              <a:rPr lang="uk-UA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долонці</a:t>
            </a:r>
            <a:r>
              <a:rPr lang="uk-U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ллллллл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5004048" y="332656"/>
            <a:ext cx="3794125" cy="37099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806440"/>
            <a:ext cx="8183880" cy="1051560"/>
          </a:xfrm>
        </p:spPr>
        <p:txBody>
          <a:bodyPr>
            <a:normAutofit fontScale="90000"/>
          </a:bodyPr>
          <a:lstStyle/>
          <a:p>
            <a:pPr algn="just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err="1" smtClean="0">
                <a:solidFill>
                  <a:schemeClr val="tx1"/>
                </a:solidFill>
              </a:rPr>
              <a:t>Вправа«Що</a:t>
            </a:r>
            <a:r>
              <a:rPr lang="uk-UA" dirty="0" smtClean="0">
                <a:solidFill>
                  <a:schemeClr val="tx1"/>
                </a:solidFill>
              </a:rPr>
              <a:t> таке толерантність?»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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uk-UA" sz="3300" dirty="0" smtClean="0">
                <a:latin typeface="Times New Roman" pitchFamily="18" charset="0"/>
                <a:cs typeface="Times New Roman" pitchFamily="18" charset="0"/>
              </a:rPr>
              <a:t>Гідність людини полягає в тому, щоб любити тих, хто її ображає. </a:t>
            </a:r>
          </a:p>
          <a:p>
            <a:pPr>
              <a:lnSpc>
                <a:spcPct val="120000"/>
              </a:lnSpc>
              <a:buNone/>
            </a:pPr>
            <a:r>
              <a:rPr lang="uk-UA" sz="33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(</a:t>
            </a:r>
            <a:r>
              <a:rPr lang="uk-UA" sz="3300" dirty="0" err="1" smtClean="0">
                <a:latin typeface="Times New Roman" pitchFamily="18" charset="0"/>
                <a:cs typeface="Times New Roman" pitchFamily="18" charset="0"/>
              </a:rPr>
              <a:t>Марк</a:t>
            </a:r>
            <a:r>
              <a:rPr lang="uk-UA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300" dirty="0" err="1" smtClean="0">
                <a:latin typeface="Times New Roman" pitchFamily="18" charset="0"/>
                <a:cs typeface="Times New Roman" pitchFamily="18" charset="0"/>
              </a:rPr>
              <a:t>Аврелій</a:t>
            </a:r>
            <a:r>
              <a:rPr lang="uk-UA" sz="33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20000"/>
              </a:lnSpc>
              <a:buNone/>
            </a:pPr>
            <a:r>
              <a:rPr lang="uk-UA" sz="3300" dirty="0" smtClean="0">
                <a:latin typeface="Times New Roman" pitchFamily="18" charset="0"/>
                <a:cs typeface="Times New Roman" pitchFamily="18" charset="0"/>
              </a:rPr>
              <a:t>  Нам потрібні реформи, а не революції. Нам потрібне толерантне, досконаліше суспільство.</a:t>
            </a:r>
          </a:p>
          <a:p>
            <a:pPr>
              <a:lnSpc>
                <a:spcPct val="120000"/>
              </a:lnSpc>
              <a:buNone/>
            </a:pPr>
            <a:r>
              <a:rPr lang="uk-UA" sz="33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(А.Сахаров)</a:t>
            </a:r>
          </a:p>
          <a:p>
            <a:pPr>
              <a:lnSpc>
                <a:spcPct val="120000"/>
              </a:lnSpc>
              <a:buNone/>
            </a:pPr>
            <a:r>
              <a:rPr lang="uk-UA" sz="3300" dirty="0" smtClean="0">
                <a:latin typeface="Times New Roman" pitchFamily="18" charset="0"/>
                <a:cs typeface="Times New Roman" pitchFamily="18" charset="0"/>
              </a:rPr>
              <a:t>  Щаслива людина та, яка дарує щастя багатьом людям.</a:t>
            </a:r>
          </a:p>
          <a:p>
            <a:pPr>
              <a:lnSpc>
                <a:spcPct val="120000"/>
              </a:lnSpc>
              <a:buNone/>
            </a:pPr>
            <a:r>
              <a:rPr lang="uk-UA" sz="33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(</a:t>
            </a:r>
            <a:r>
              <a:rPr lang="uk-UA" sz="3300" dirty="0" err="1" smtClean="0">
                <a:latin typeface="Times New Roman" pitchFamily="18" charset="0"/>
                <a:cs typeface="Times New Roman" pitchFamily="18" charset="0"/>
              </a:rPr>
              <a:t>Дені</a:t>
            </a:r>
            <a:r>
              <a:rPr lang="uk-UA" sz="3300" dirty="0" smtClean="0">
                <a:latin typeface="Times New Roman" pitchFamily="18" charset="0"/>
                <a:cs typeface="Times New Roman" pitchFamily="18" charset="0"/>
              </a:rPr>
              <a:t> Дідро)</a:t>
            </a:r>
          </a:p>
          <a:p>
            <a:pPr>
              <a:lnSpc>
                <a:spcPct val="120000"/>
              </a:lnSpc>
              <a:buNone/>
            </a:pPr>
            <a:r>
              <a:rPr lang="uk-UA" sz="3300" dirty="0" smtClean="0">
                <a:latin typeface="Times New Roman" pitchFamily="18" charset="0"/>
                <a:cs typeface="Times New Roman" pitchFamily="18" charset="0"/>
              </a:rPr>
              <a:t> Той, хто хоче обвинувачувати, не повинен поспішати.</a:t>
            </a:r>
          </a:p>
          <a:p>
            <a:pPr>
              <a:lnSpc>
                <a:spcPct val="120000"/>
              </a:lnSpc>
              <a:buNone/>
            </a:pPr>
            <a:r>
              <a:rPr lang="uk-UA" sz="33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(Мольєр)</a:t>
            </a:r>
          </a:p>
          <a:p>
            <a:pPr>
              <a:lnSpc>
                <a:spcPct val="120000"/>
              </a:lnSpc>
              <a:buNone/>
            </a:pPr>
            <a:r>
              <a:rPr lang="uk-UA" sz="3300" dirty="0" smtClean="0">
                <a:latin typeface="Times New Roman" pitchFamily="18" charset="0"/>
                <a:cs typeface="Times New Roman" pitchFamily="18" charset="0"/>
              </a:rPr>
              <a:t> Підняти слабкого – цього замало: треба ще потім його підтримати.</a:t>
            </a:r>
          </a:p>
          <a:p>
            <a:pPr>
              <a:lnSpc>
                <a:spcPct val="120000"/>
              </a:lnSpc>
              <a:buNone/>
            </a:pPr>
            <a:r>
              <a:rPr lang="uk-UA" sz="33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(Вільям Шекспір)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tx1"/>
                </a:solidFill>
              </a:rPr>
              <a:t>Вправа</a:t>
            </a:r>
            <a:r>
              <a:rPr lang="ru-RU" dirty="0" smtClean="0">
                <a:solidFill>
                  <a:schemeClr val="tx1"/>
                </a:solidFill>
              </a:rPr>
              <a:t>«</a:t>
            </a:r>
            <a:r>
              <a:rPr lang="ru-RU" dirty="0" err="1" smtClean="0">
                <a:solidFill>
                  <a:schemeClr val="tx1"/>
                </a:solidFill>
              </a:rPr>
              <a:t>Емблема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толерантності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Створити емблему толерантності та висунути гасло, що відображає сутність емблеми.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Без названия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5" y="1565111"/>
            <a:ext cx="3816424" cy="37994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217</TotalTime>
  <Words>443</Words>
  <Application>Microsoft Office PowerPoint</Application>
  <PresentationFormat>Экран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«ТОЛЕРАНТНІСТЬ  -  КУЛЬТУРА ДОБРИХ МАНЕР І ВЧИНКІВ!»</vt:lpstr>
      <vt:lpstr> МЕТА:</vt:lpstr>
      <vt:lpstr>У перекладі з латинської «tolerance» означає «терпіння». </vt:lpstr>
      <vt:lpstr>У 1995 р. ЮНЕСКО була прийнята Декларація принципів толерантності, що включають повагу, прийняття і правильне розуміння багатого різноманіття культур нашого світу, наших форм самовираження і способів проявів людської індивідуальності, гармонію в різноманітті, спрямованість на досягнення миру і сприяння заміні культури війни культурою світу.</vt:lpstr>
      <vt:lpstr> 16 листопада у всьому світі відзначається Міжнародний день толерантності </vt:lpstr>
      <vt:lpstr>Вправа « Усі ми різні”</vt:lpstr>
      <vt:lpstr>Вправа   «Хто похвалить себе, або Пам'ятка на сумний день»</vt:lpstr>
      <vt:lpstr>     Вправа«Що таке толерантність?» </vt:lpstr>
      <vt:lpstr>Вправа«Емблема толерантності»</vt:lpstr>
      <vt:lpstr>Вправа  « Асоціативний ряд»  </vt:lpstr>
      <vt:lpstr>        Вправа  «Як проявляти толерантність?»</vt:lpstr>
      <vt:lpstr>Слайд 12</vt:lpstr>
      <vt:lpstr>Слайд 13</vt:lpstr>
      <vt:lpstr>Слайд 14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User1</dc:creator>
  <cp:lastModifiedBy>Ylya</cp:lastModifiedBy>
  <cp:revision>49</cp:revision>
  <dcterms:created xsi:type="dcterms:W3CDTF">2021-01-05T12:56:15Z</dcterms:created>
  <dcterms:modified xsi:type="dcterms:W3CDTF">2021-01-11T08:01:03Z</dcterms:modified>
</cp:coreProperties>
</file>