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A997"/>
    <a:srgbClr val="6BC5C3"/>
    <a:srgbClr val="F7E8E1"/>
    <a:srgbClr val="F1FCFE"/>
    <a:srgbClr val="DBF6F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—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84" autoAdjust="0"/>
    <p:restoredTop sz="94660"/>
  </p:normalViewPr>
  <p:slideViewPr>
    <p:cSldViewPr snapToGrid="0">
      <p:cViewPr>
        <p:scale>
          <a:sx n="70" d="100"/>
          <a:sy n="70" d="100"/>
        </p:scale>
        <p:origin x="-1134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810871" y="1963274"/>
            <a:ext cx="5522259" cy="2931459"/>
          </a:xfrm>
          <a:prstGeom prst="rect">
            <a:avLst/>
          </a:prstGeom>
          <a:solidFill>
            <a:schemeClr val="bg1">
              <a:alpha val="88000"/>
            </a:schemeClr>
          </a:solidFill>
          <a:ln w="44450">
            <a:solidFill>
              <a:srgbClr val="F7E8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xmlns="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4228" y="2058143"/>
            <a:ext cx="5486400" cy="23876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4400" b="1" dirty="0">
                <a:latin typeface="+mn-lt"/>
              </a:rPr>
              <a:t/>
            </a:r>
            <a:br>
              <a:rPr lang="uk-UA" sz="4400" b="1" dirty="0">
                <a:latin typeface="+mn-lt"/>
              </a:rPr>
            </a:br>
            <a:r>
              <a:rPr lang="uk-UA" sz="4400" b="1" dirty="0">
                <a:latin typeface="+mn-lt"/>
              </a:rPr>
              <a:t> НЕ і НІ</a:t>
            </a:r>
            <a:br>
              <a:rPr lang="uk-UA" sz="4400" b="1" dirty="0">
                <a:latin typeface="+mn-lt"/>
              </a:rPr>
            </a:br>
            <a:r>
              <a:rPr lang="uk-UA" sz="4400" b="1" dirty="0">
                <a:latin typeface="+mn-lt"/>
              </a:rPr>
              <a:t>з різними частинами мови</a:t>
            </a:r>
            <a:endParaRPr lang="en-US" sz="4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9436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7E88E5CE-AC62-9442-BD49-9E5B8AB21B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43770058"/>
              </p:ext>
            </p:extLst>
          </p:nvPr>
        </p:nvGraphicFramePr>
        <p:xfrm>
          <a:off x="0" y="0"/>
          <a:ext cx="9144000" cy="6986923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902786665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xmlns="" val="2284677219"/>
                    </a:ext>
                  </a:extLst>
                </a:gridCol>
              </a:tblGrid>
              <a:tr h="32443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НЕ </a:t>
                      </a:r>
                      <a:r>
                        <a:rPr lang="ru-RU" sz="2400" dirty="0" err="1">
                          <a:effectLst/>
                        </a:rPr>
                        <a:t>пишеться</a:t>
                      </a:r>
                      <a:r>
                        <a:rPr lang="ru-RU" sz="2400" dirty="0">
                          <a:effectLst/>
                        </a:rPr>
                        <a:t> разом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67" marR="16367" marT="16367" marB="16367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6217069"/>
                  </a:ext>
                </a:extLst>
              </a:tr>
              <a:tr h="324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Правила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67" marR="16367" marT="16367" marB="163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Приклади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67" marR="16367" marT="16367" marB="16367" anchor="ctr"/>
                </a:tc>
                <a:extLst>
                  <a:ext uri="{0D108BD9-81ED-4DB2-BD59-A6C34878D82A}">
                    <a16:rowId xmlns:a16="http://schemas.microsoft.com/office/drawing/2014/main" xmlns="" val="665421201"/>
                  </a:ext>
                </a:extLst>
              </a:tr>
              <a:tr h="916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усіма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частинами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мови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якщо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слово без не 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вживається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67" marR="16367" marT="16367" marB="163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невгамовний, неволити, негайно, </a:t>
                      </a:r>
                      <a:b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непохитний, невдовзі, нестямитися, </a:t>
                      </a:r>
                      <a:b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незчутися, непритомніти, нехтувати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67" marR="16367" marT="16367" marB="16367" anchor="ctr"/>
                </a:tc>
                <a:extLst>
                  <a:ext uri="{0D108BD9-81ED-4DB2-BD59-A6C34878D82A}">
                    <a16:rowId xmlns:a16="http://schemas.microsoft.com/office/drawing/2014/main" xmlns="" val="3180131192"/>
                  </a:ext>
                </a:extLst>
              </a:tr>
              <a:tr h="18981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іменниками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прикметниками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прислівниками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 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займенниками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дієприкметниками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(без залежного 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слова),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дієсловами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якщо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додаванням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не 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утворюється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слово з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протилежним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значенням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(яке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можна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замінити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синонімом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67" marR="16367" marT="16367" marB="163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непокоїтися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хвилюватися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 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неволя (рабство), 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невисокий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низький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 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неславити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ганьбити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 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нездужати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хворіти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67" marR="16367" marT="16367" marB="16367" anchor="ctr"/>
                </a:tc>
                <a:extLst>
                  <a:ext uri="{0D108BD9-81ED-4DB2-BD59-A6C34878D82A}">
                    <a16:rowId xmlns:a16="http://schemas.microsoft.com/office/drawing/2014/main" xmlns="" val="567895807"/>
                  </a:ext>
                </a:extLst>
              </a:tr>
              <a:tr h="10908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іменниками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прикметниками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займенниками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 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прислівниками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якщо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вони в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сполученні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 не 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означають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одне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поняття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67" marR="16367" marT="16367" marB="163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несподіванка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 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незбагненний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 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неабиякий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 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немов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67" marR="16367" marT="16367" marB="16367" anchor="ctr"/>
                </a:tc>
                <a:extLst>
                  <a:ext uri="{0D108BD9-81ED-4DB2-BD59-A6C34878D82A}">
                    <a16:rowId xmlns:a16="http://schemas.microsoft.com/office/drawing/2014/main" xmlns="" val="681717768"/>
                  </a:ext>
                </a:extLst>
              </a:tr>
              <a:tr h="12128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префікса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-,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означає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дію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стан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якість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виявляються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процесах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ознаках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 предметах у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неповній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мірі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67" marR="16367" marT="16367" marB="163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недоплатити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 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недописаний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 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недоліток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67" marR="16367" marT="16367" marB="16367" anchor="ctr"/>
                </a:tc>
                <a:extLst>
                  <a:ext uri="{0D108BD9-81ED-4DB2-BD59-A6C34878D82A}">
                    <a16:rowId xmlns:a16="http://schemas.microsoft.com/office/drawing/2014/main" xmlns="" val="401536782"/>
                  </a:ext>
                </a:extLst>
              </a:tr>
              <a:tr h="10908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дієприкметником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якщо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він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означенням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(а не 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присудком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і не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має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пояснювальних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слів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67" marR="16367" marT="16367" marB="163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незакінчений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твір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 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невирішені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питання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 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неспростовані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67" marR="16367" marT="16367" marB="16367" anchor="ctr"/>
                </a:tc>
                <a:extLst>
                  <a:ext uri="{0D108BD9-81ED-4DB2-BD59-A6C34878D82A}">
                    <a16:rowId xmlns:a16="http://schemas.microsoft.com/office/drawing/2014/main" xmlns="" val="1529336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82727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7894A936-0F06-F048-AE7B-91514237CE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59048426"/>
              </p:ext>
            </p:extLst>
          </p:nvPr>
        </p:nvGraphicFramePr>
        <p:xfrm>
          <a:off x="0" y="0"/>
          <a:ext cx="9144000" cy="6991656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3998794">
                  <a:extLst>
                    <a:ext uri="{9D8B030D-6E8A-4147-A177-3AD203B41FA5}">
                      <a16:colId xmlns:a16="http://schemas.microsoft.com/office/drawing/2014/main" xmlns="" val="2165788696"/>
                    </a:ext>
                  </a:extLst>
                </a:gridCol>
                <a:gridCol w="5145206">
                  <a:extLst>
                    <a:ext uri="{9D8B030D-6E8A-4147-A177-3AD203B41FA5}">
                      <a16:colId xmlns:a16="http://schemas.microsoft.com/office/drawing/2014/main" xmlns="" val="4113084572"/>
                    </a:ext>
                  </a:extLst>
                </a:gridCol>
              </a:tblGrid>
              <a:tr h="31543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НЕ </a:t>
                      </a:r>
                      <a:r>
                        <a:rPr lang="ru-RU" sz="2400" dirty="0" err="1">
                          <a:effectLst/>
                        </a:rPr>
                        <a:t>пишеться</a:t>
                      </a:r>
                      <a:r>
                        <a:rPr lang="ru-RU" sz="2400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окремо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35" marR="14235" marT="14235" marB="1423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36007315"/>
                  </a:ext>
                </a:extLst>
              </a:tr>
              <a:tr h="3154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Правила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35" marR="14235" marT="14235" marB="1423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Приклади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35" marR="14235" marT="14235" marB="14235" anchor="ctr"/>
                </a:tc>
                <a:extLst>
                  <a:ext uri="{0D108BD9-81ED-4DB2-BD59-A6C34878D82A}">
                    <a16:rowId xmlns:a16="http://schemas.microsoft.com/office/drawing/2014/main" xmlns="" val="4099195223"/>
                  </a:ext>
                </a:extLst>
              </a:tr>
              <a:tr h="8933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 </a:t>
                      </a:r>
                      <a:r>
                        <a:rPr lang="ru-RU" sz="1400" dirty="0" err="1">
                          <a:effectLst/>
                        </a:rPr>
                        <a:t>дієсловами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дієприслівниками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займенниками</a:t>
                      </a:r>
                      <a:r>
                        <a:rPr lang="ru-RU" sz="1400" dirty="0">
                          <a:effectLst/>
                        </a:rPr>
                        <a:t>, 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 err="1">
                          <a:effectLst/>
                        </a:rPr>
                        <a:t>числівниками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службовими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частинами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мови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35" marR="14235" marT="14235" marB="1423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не на жарт, не по собі, 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не ти, не п’ятий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35" marR="14235" marT="14235" marB="14235" anchor="ctr"/>
                </a:tc>
                <a:extLst>
                  <a:ext uri="{0D108BD9-81ED-4DB2-BD59-A6C34878D82A}">
                    <a16:rowId xmlns:a16="http://schemas.microsoft.com/office/drawing/2014/main" xmlns="" val="4286535315"/>
                  </a:ext>
                </a:extLst>
              </a:tr>
              <a:tr h="11823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 </a:t>
                      </a:r>
                      <a:r>
                        <a:rPr lang="ru-RU" sz="1400" dirty="0" err="1">
                          <a:effectLst/>
                        </a:rPr>
                        <a:t>іменниками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прикметниками</a:t>
                      </a:r>
                      <a:r>
                        <a:rPr lang="ru-RU" sz="1400" dirty="0">
                          <a:effectLst/>
                        </a:rPr>
                        <a:t>, 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 err="1">
                          <a:effectLst/>
                        </a:rPr>
                        <a:t>прислівниками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дієприкметниками</a:t>
                      </a:r>
                      <a:r>
                        <a:rPr lang="ru-RU" sz="1400" dirty="0">
                          <a:effectLst/>
                        </a:rPr>
                        <a:t>, 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 err="1">
                          <a:effectLst/>
                        </a:rPr>
                        <a:t>якщо</a:t>
                      </a:r>
                      <a:r>
                        <a:rPr lang="ru-RU" sz="1400" dirty="0">
                          <a:effectLst/>
                        </a:rPr>
                        <a:t> до слова </a:t>
                      </a:r>
                      <a:r>
                        <a:rPr lang="ru-RU" sz="1400" dirty="0" err="1">
                          <a:effectLst/>
                        </a:rPr>
                        <a:t>є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протиставлення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35" marR="14235" marT="14235" marB="1423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не друг, а ворог, 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не веселий, а сумний, 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не глибока річка клекоче – 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шумить зелений ліс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35" marR="14235" marT="14235" marB="14235" anchor="ctr"/>
                </a:tc>
                <a:extLst>
                  <a:ext uri="{0D108BD9-81ED-4DB2-BD59-A6C34878D82A}">
                    <a16:rowId xmlns:a16="http://schemas.microsoft.com/office/drawing/2014/main" xmlns="" val="3826060771"/>
                  </a:ext>
                </a:extLst>
              </a:tr>
              <a:tr h="6044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 </a:t>
                      </a:r>
                      <a:r>
                        <a:rPr lang="ru-RU" sz="1400" dirty="0" err="1">
                          <a:effectLst/>
                        </a:rPr>
                        <a:t>дієприкметниками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якщо</a:t>
                      </a:r>
                      <a:r>
                        <a:rPr lang="ru-RU" sz="1400" dirty="0">
                          <a:effectLst/>
                        </a:rPr>
                        <a:t> вони </a:t>
                      </a:r>
                      <a:r>
                        <a:rPr lang="ru-RU" sz="1400" dirty="0" err="1">
                          <a:effectLst/>
                        </a:rPr>
                        <a:t>мають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 err="1">
                          <a:effectLst/>
                        </a:rPr>
                        <a:t>пояснювальні</a:t>
                      </a:r>
                      <a:r>
                        <a:rPr lang="ru-RU" sz="1400" dirty="0">
                          <a:effectLst/>
                        </a:rPr>
                        <a:t> слова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35" marR="14235" marT="14235" marB="1423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не засаджена квітами клумба, 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ніким не визнаний автор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35" marR="14235" marT="14235" marB="14235" anchor="ctr"/>
                </a:tc>
                <a:extLst>
                  <a:ext uri="{0D108BD9-81ED-4DB2-BD59-A6C34878D82A}">
                    <a16:rowId xmlns:a16="http://schemas.microsoft.com/office/drawing/2014/main" xmlns="" val="978539099"/>
                  </a:ext>
                </a:extLst>
              </a:tr>
              <a:tr h="11823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 </a:t>
                      </a:r>
                      <a:r>
                        <a:rPr lang="ru-RU" sz="1400" dirty="0" err="1">
                          <a:effectLst/>
                        </a:rPr>
                        <a:t>дієсловами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дієприкметниками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прислівниками</a:t>
                      </a:r>
                      <a:r>
                        <a:rPr lang="ru-RU" sz="1400" dirty="0">
                          <a:effectLst/>
                        </a:rPr>
                        <a:t>, 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 err="1">
                          <a:effectLst/>
                        </a:rPr>
                        <a:t>дієслівними</a:t>
                      </a:r>
                      <a:r>
                        <a:rPr lang="ru-RU" sz="1400" dirty="0">
                          <a:effectLst/>
                        </a:rPr>
                        <a:t> формами на -но, -то, </a:t>
                      </a:r>
                      <a:r>
                        <a:rPr lang="ru-RU" sz="1400" dirty="0" err="1">
                          <a:effectLst/>
                        </a:rPr>
                        <a:t>які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є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присудком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35" marR="14235" marT="14235" marB="1423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праця не закінчена, 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надворі не холодно, 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не підходячи близько, 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роботу не виконано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35" marR="14235" marT="14235" marB="14235" anchor="ctr"/>
                </a:tc>
                <a:extLst>
                  <a:ext uri="{0D108BD9-81ED-4DB2-BD59-A6C34878D82A}">
                    <a16:rowId xmlns:a16="http://schemas.microsoft.com/office/drawing/2014/main" xmlns="" val="2420315502"/>
                  </a:ext>
                </a:extLst>
              </a:tr>
              <a:tr h="14713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 </a:t>
                      </a:r>
                      <a:r>
                        <a:rPr lang="ru-RU" sz="1400" dirty="0" err="1">
                          <a:effectLst/>
                        </a:rPr>
                        <a:t>прикметником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який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має</a:t>
                      </a:r>
                      <a:r>
                        <a:rPr lang="ru-RU" sz="1400" dirty="0">
                          <a:effectLst/>
                        </a:rPr>
                        <a:t> при </a:t>
                      </a:r>
                      <a:r>
                        <a:rPr lang="ru-RU" sz="1400" dirty="0" err="1">
                          <a:effectLst/>
                        </a:rPr>
                        <a:t>собі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займенник</a:t>
                      </a:r>
                      <a:r>
                        <a:rPr lang="ru-RU" sz="1400" dirty="0">
                          <a:effectLst/>
                        </a:rPr>
                        <a:t> як 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 err="1">
                          <a:effectLst/>
                        </a:rPr>
                        <a:t>пояснювальне</a:t>
                      </a:r>
                      <a:r>
                        <a:rPr lang="ru-RU" sz="1400" dirty="0">
                          <a:effectLst/>
                        </a:rPr>
                        <a:t> слово, </a:t>
                      </a:r>
                      <a:r>
                        <a:rPr lang="ru-RU" sz="1400" dirty="0" err="1">
                          <a:effectLst/>
                        </a:rPr>
                        <a:t>прислівник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із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часткою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err="1">
                          <a:effectLst/>
                        </a:rPr>
                        <a:t>ні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err="1">
                          <a:effectLst/>
                        </a:rPr>
                        <a:t>або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слова далеко, </a:t>
                      </a:r>
                      <a:r>
                        <a:rPr lang="ru-RU" sz="1400" dirty="0" err="1">
                          <a:effectLst/>
                        </a:rPr>
                        <a:t>зовсім</a:t>
                      </a:r>
                      <a:r>
                        <a:rPr lang="ru-RU" sz="1400" dirty="0">
                          <a:effectLst/>
                        </a:rPr>
                        <a:t>, аж </a:t>
                      </a:r>
                      <a:r>
                        <a:rPr lang="ru-RU" sz="1400" dirty="0" err="1">
                          <a:effectLst/>
                        </a:rPr>
                        <a:t>ніяк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35" marR="14235" marT="14235" marB="1423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ні</a:t>
                      </a:r>
                      <a:r>
                        <a:rPr lang="ru-RU" sz="1400" dirty="0">
                          <a:effectLst/>
                        </a:rPr>
                        <a:t> до </a:t>
                      </a:r>
                      <a:r>
                        <a:rPr lang="ru-RU" sz="1400" dirty="0" err="1">
                          <a:effectLst/>
                        </a:rPr>
                        <a:t>чого</a:t>
                      </a:r>
                      <a:r>
                        <a:rPr lang="ru-RU" sz="1400" dirty="0">
                          <a:effectLst/>
                        </a:rPr>
                        <a:t> не </a:t>
                      </a:r>
                      <a:r>
                        <a:rPr lang="ru-RU" sz="1400" dirty="0" err="1">
                          <a:effectLst/>
                        </a:rPr>
                        <a:t>здібний</a:t>
                      </a:r>
                      <a:r>
                        <a:rPr lang="ru-RU" sz="1400" dirty="0">
                          <a:effectLst/>
                        </a:rPr>
                        <a:t>, 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 err="1">
                          <a:effectLst/>
                        </a:rPr>
                        <a:t>нітрохи</a:t>
                      </a:r>
                      <a:r>
                        <a:rPr lang="ru-RU" sz="1400" dirty="0">
                          <a:effectLst/>
                        </a:rPr>
                        <a:t> не </a:t>
                      </a:r>
                      <a:r>
                        <a:rPr lang="ru-RU" sz="1400" dirty="0" err="1">
                          <a:effectLst/>
                        </a:rPr>
                        <a:t>цікава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стаття</a:t>
                      </a:r>
                      <a:r>
                        <a:rPr lang="ru-RU" sz="1400" dirty="0">
                          <a:effectLst/>
                        </a:rPr>
                        <a:t>, 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далеко не </a:t>
                      </a:r>
                      <a:r>
                        <a:rPr lang="ru-RU" sz="1400" dirty="0" err="1">
                          <a:effectLst/>
                        </a:rPr>
                        <a:t>досконалий</a:t>
                      </a:r>
                      <a:r>
                        <a:rPr lang="ru-RU" sz="1400" dirty="0">
                          <a:effectLst/>
                        </a:rPr>
                        <a:t> сюжет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35" marR="14235" marT="14235" marB="14235" anchor="ctr"/>
                </a:tc>
                <a:extLst>
                  <a:ext uri="{0D108BD9-81ED-4DB2-BD59-A6C34878D82A}">
                    <a16:rowId xmlns:a16="http://schemas.microsoft.com/office/drawing/2014/main" xmlns="" val="2198412146"/>
                  </a:ext>
                </a:extLst>
              </a:tr>
              <a:tr h="8933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 підсилювальними прислівниками, 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незмінюваними присудковими словами, 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при словах, що пишуться через дефіс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35" marR="14235" marT="14235" marB="1423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 </a:t>
                      </a:r>
                      <a:r>
                        <a:rPr lang="ru-RU" sz="1400" dirty="0" err="1">
                          <a:effectLst/>
                        </a:rPr>
                        <a:t>дуже</a:t>
                      </a:r>
                      <a:r>
                        <a:rPr lang="ru-RU" sz="1400" dirty="0">
                          <a:effectLst/>
                        </a:rPr>
                        <a:t>, не </a:t>
                      </a:r>
                      <a:r>
                        <a:rPr lang="ru-RU" sz="1400" dirty="0" err="1">
                          <a:effectLst/>
                        </a:rPr>
                        <a:t>зовсім</a:t>
                      </a:r>
                      <a:r>
                        <a:rPr lang="ru-RU" sz="1400" dirty="0">
                          <a:effectLst/>
                        </a:rPr>
                        <a:t>, не </a:t>
                      </a:r>
                      <a:r>
                        <a:rPr lang="ru-RU" sz="1400" dirty="0" err="1">
                          <a:effectLst/>
                        </a:rPr>
                        <a:t>можна</a:t>
                      </a:r>
                      <a:r>
                        <a:rPr lang="ru-RU" sz="1400" dirty="0">
                          <a:effectLst/>
                        </a:rPr>
                        <a:t>, 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не треба, не </a:t>
                      </a:r>
                      <a:r>
                        <a:rPr lang="ru-RU" sz="1400" dirty="0" err="1">
                          <a:effectLst/>
                        </a:rPr>
                        <a:t>варт</a:t>
                      </a:r>
                      <a:r>
                        <a:rPr lang="ru-RU" sz="1400" dirty="0">
                          <a:effectLst/>
                        </a:rPr>
                        <a:t>, не </a:t>
                      </a:r>
                      <a:r>
                        <a:rPr lang="ru-RU" sz="1400" dirty="0" err="1">
                          <a:effectLst/>
                        </a:rPr>
                        <a:t>по-товариськи</a:t>
                      </a:r>
                      <a:r>
                        <a:rPr lang="ru-RU" sz="1400" dirty="0">
                          <a:effectLst/>
                        </a:rPr>
                        <a:t>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35" marR="14235" marT="14235" marB="14235" anchor="ctr"/>
                </a:tc>
                <a:extLst>
                  <a:ext uri="{0D108BD9-81ED-4DB2-BD59-A6C34878D82A}">
                    <a16:rowId xmlns:a16="http://schemas.microsoft.com/office/drawing/2014/main" xmlns="" val="698476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70630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614B61BC-8E63-2D44-8AD0-06922AC7ED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21657393"/>
              </p:ext>
            </p:extLst>
          </p:nvPr>
        </p:nvGraphicFramePr>
        <p:xfrm>
          <a:off x="0" y="2"/>
          <a:ext cx="9144000" cy="6864051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941469717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xmlns="" val="1885734830"/>
                    </a:ext>
                  </a:extLst>
                </a:gridCol>
              </a:tblGrid>
              <a:tr h="48698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пишеться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разом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60107578"/>
                  </a:ext>
                </a:extLst>
              </a:tr>
              <a:tr h="486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Правила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Приклади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xmlns="" val="470628066"/>
                  </a:ext>
                </a:extLst>
              </a:tr>
              <a:tr h="486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заперечних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займенниках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прислівниках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ніхто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 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ніякий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 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ніде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 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нікуди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 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ніяк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xmlns="" val="987061647"/>
                  </a:ext>
                </a:extLst>
              </a:tr>
              <a:tr h="6941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якщо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слово без 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не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вживається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нікчемний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 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нічліг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xmlns="" val="3992857578"/>
                  </a:ext>
                </a:extLst>
              </a:tr>
              <a:tr h="93109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пишеться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окремо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2006386"/>
                  </a:ext>
                </a:extLst>
              </a:tr>
              <a:tr h="486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Правила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Приклади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xmlns="" val="4054791013"/>
                  </a:ext>
                </a:extLst>
              </a:tr>
              <a:tr h="13752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якщо вживається для заперечення наявності </a:t>
                      </a:r>
                      <a:b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предмета чи ознаки, а також в стійких </a:t>
                      </a:r>
                      <a:b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словосполученнях без дієслова-присудка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краплини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 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се 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те; 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на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макове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зерно; 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так 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сяк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xmlns="" val="2017442336"/>
                  </a:ext>
                </a:extLst>
              </a:tr>
              <a:tr h="978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якщо виступає повторювальним сполучником </a:t>
                      </a:r>
                      <a:b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із заперечним єднальним значенням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люблять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кайданів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слово, 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ідея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М.Рильський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xmlns="" val="3788553392"/>
                  </a:ext>
                </a:extLst>
              </a:tr>
              <a:tr h="9310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із займенниками та прислівниками, </a:t>
                      </a:r>
                      <a:b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 яких відокремлюється прийменником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в кого, 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при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чому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 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в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скількох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xmlns="" val="2398656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67279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002A7FA-90C8-9B46-8FF8-A7017BD9F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</a:rPr>
              <a:t>ДОМАШНЄ ЗАВДАННЯ</a:t>
            </a:r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b="1" i="1" dirty="0" smtClean="0"/>
              <a:t>1. </a:t>
            </a:r>
            <a:r>
              <a:rPr lang="ru-RU" sz="3600" b="1" i="1" dirty="0" err="1" smtClean="0"/>
              <a:t>Переписати</a:t>
            </a:r>
            <a:r>
              <a:rPr lang="ru-RU" sz="3600" b="1" i="1" dirty="0"/>
              <a:t>, </a:t>
            </a:r>
            <a:r>
              <a:rPr lang="ru-RU" sz="3600" b="1" i="1" dirty="0" err="1"/>
              <a:t>знімаючи</a:t>
            </a:r>
            <a:r>
              <a:rPr lang="ru-RU" sz="3600" b="1" i="1" dirty="0"/>
              <a:t>  риску.</a:t>
            </a:r>
            <a:endParaRPr lang="ru-RU" sz="36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99549F7-53F1-E244-8650-4F91435CA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1433015"/>
            <a:ext cx="7886700" cy="542498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Ледареві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кчемі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свято. Голова – як казан,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/ложки.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Ледачому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лінуватись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/коли.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озвався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засміявся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майстром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враз не/став. З пустого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порожнє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переливати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Як нема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трактор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/до/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Їздив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/з/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воза.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/з/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вернутись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/кому сама птаха в руки не/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летить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 не/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лізе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/в/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ворота. Красно говорить,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слухати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/коли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знаєш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причаївся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заєць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ведмідь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/за/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Не/бери чужого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не/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боятимешся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/кого. Де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сівач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ледащо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там урожай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не/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матимеш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/в/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грубо,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/кому не любо.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Камінь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угору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котиться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/в/яку пору.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чужім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бачить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зразу,  а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/разу.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05590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DE243FD-3901-8640-A7A4-F642D0F16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7" y="709684"/>
            <a:ext cx="7779224" cy="1325563"/>
          </a:xfrm>
        </p:spPr>
        <p:txBody>
          <a:bodyPr>
            <a:noAutofit/>
          </a:bodyPr>
          <a:lstStyle/>
          <a:p>
            <a:pPr fontAlgn="base"/>
            <a:r>
              <a:rPr lang="ru-RU" sz="2400" b="1" i="1" dirty="0" smtClean="0">
                <a:latin typeface="+mn-lt"/>
              </a:rPr>
              <a:t>2</a:t>
            </a:r>
            <a:r>
              <a:rPr lang="ru-RU" sz="2400" b="1" i="1" dirty="0" smtClean="0">
                <a:latin typeface="+mn-lt"/>
              </a:rPr>
              <a:t>. </a:t>
            </a:r>
            <a:r>
              <a:rPr lang="ru-RU" sz="2400" b="1" i="1" dirty="0" err="1" smtClean="0">
                <a:latin typeface="+mn-lt"/>
              </a:rPr>
              <a:t>Запишіть</a:t>
            </a:r>
            <a:r>
              <a:rPr lang="ru-RU" sz="2400" b="1" i="1" dirty="0" smtClean="0">
                <a:latin typeface="+mn-lt"/>
              </a:rPr>
              <a:t> </a:t>
            </a:r>
            <a:r>
              <a:rPr lang="ru-RU" sz="2400" b="1" i="1" dirty="0">
                <a:latin typeface="+mn-lt"/>
              </a:rPr>
              <a:t>у </a:t>
            </a:r>
            <a:r>
              <a:rPr lang="ru-RU" sz="2400" b="1" i="1" dirty="0" err="1">
                <a:latin typeface="+mn-lt"/>
              </a:rPr>
              <a:t>дві</a:t>
            </a:r>
            <a:r>
              <a:rPr lang="ru-RU" sz="2400" b="1" i="1" dirty="0">
                <a:latin typeface="+mn-lt"/>
              </a:rPr>
              <a:t> колонки слова та </a:t>
            </a:r>
            <a:r>
              <a:rPr lang="ru-RU" sz="2400" b="1" i="1" dirty="0" err="1">
                <a:latin typeface="+mn-lt"/>
              </a:rPr>
              <a:t>сполучення</a:t>
            </a:r>
            <a:r>
              <a:rPr lang="ru-RU" sz="2400" b="1" i="1" dirty="0">
                <a:latin typeface="+mn-lt"/>
              </a:rPr>
              <a:t> </a:t>
            </a:r>
            <a:r>
              <a:rPr lang="ru-RU" sz="2400" b="1" i="1" dirty="0" err="1">
                <a:latin typeface="+mn-lt"/>
              </a:rPr>
              <a:t>слів</a:t>
            </a:r>
            <a:r>
              <a:rPr lang="ru-RU" sz="2400" b="1" i="1" dirty="0">
                <a:latin typeface="+mn-lt"/>
              </a:rPr>
              <a:t>:</a:t>
            </a:r>
            <a:br>
              <a:rPr lang="ru-RU" sz="2400" b="1" i="1" dirty="0">
                <a:latin typeface="+mn-lt"/>
              </a:rPr>
            </a:br>
            <a:r>
              <a:rPr lang="ru-RU" sz="2400" b="1" i="1" dirty="0">
                <a:latin typeface="+mn-lt"/>
              </a:rPr>
              <a:t>• у першу — </a:t>
            </a:r>
            <a:r>
              <a:rPr lang="ru-RU" sz="2400" b="1" i="1" dirty="0" err="1">
                <a:latin typeface="+mn-lt"/>
              </a:rPr>
              <a:t>ті</a:t>
            </a:r>
            <a:r>
              <a:rPr lang="ru-RU" sz="2400" b="1" i="1" dirty="0">
                <a:latin typeface="+mn-lt"/>
              </a:rPr>
              <a:t>, </a:t>
            </a:r>
            <a:r>
              <a:rPr lang="ru-RU" sz="2400" b="1" i="1" dirty="0" err="1">
                <a:latin typeface="+mn-lt"/>
              </a:rPr>
              <a:t>що</a:t>
            </a:r>
            <a:r>
              <a:rPr lang="ru-RU" sz="2400" b="1" i="1" dirty="0">
                <a:latin typeface="+mn-lt"/>
              </a:rPr>
              <a:t> </a:t>
            </a:r>
            <a:r>
              <a:rPr lang="ru-RU" sz="2400" b="1" i="1" dirty="0" err="1">
                <a:latin typeface="+mn-lt"/>
              </a:rPr>
              <a:t>пишуться</a:t>
            </a:r>
            <a:r>
              <a:rPr lang="ru-RU" sz="2400" b="1" i="1" dirty="0">
                <a:latin typeface="+mn-lt"/>
              </a:rPr>
              <a:t> з Не Та </a:t>
            </a:r>
            <a:r>
              <a:rPr lang="ru-RU" sz="2400" b="1" i="1" dirty="0" err="1">
                <a:latin typeface="+mn-lt"/>
              </a:rPr>
              <a:t>Ні</a:t>
            </a:r>
            <a:r>
              <a:rPr lang="ru-RU" sz="2400" b="1" i="1" dirty="0">
                <a:latin typeface="+mn-lt"/>
              </a:rPr>
              <a:t> </a:t>
            </a:r>
            <a:r>
              <a:rPr lang="ru-RU" sz="2400" b="1" i="1" dirty="0" err="1">
                <a:latin typeface="+mn-lt"/>
              </a:rPr>
              <a:t>Окремо</a:t>
            </a:r>
            <a:r>
              <a:rPr lang="ru-RU" sz="2400" b="1" i="1" dirty="0">
                <a:latin typeface="+mn-lt"/>
              </a:rPr>
              <a:t>;</a:t>
            </a:r>
            <a:br>
              <a:rPr lang="ru-RU" sz="2400" b="1" i="1" dirty="0">
                <a:latin typeface="+mn-lt"/>
              </a:rPr>
            </a:br>
            <a:r>
              <a:rPr lang="ru-RU" sz="2400" b="1" i="1" dirty="0">
                <a:latin typeface="+mn-lt"/>
              </a:rPr>
              <a:t>• у другу — </a:t>
            </a:r>
            <a:r>
              <a:rPr lang="ru-RU" sz="2400" b="1" i="1" dirty="0" err="1">
                <a:latin typeface="+mn-lt"/>
              </a:rPr>
              <a:t>ті</a:t>
            </a:r>
            <a:r>
              <a:rPr lang="ru-RU" sz="2400" b="1" i="1" dirty="0">
                <a:latin typeface="+mn-lt"/>
              </a:rPr>
              <a:t>, </a:t>
            </a:r>
            <a:r>
              <a:rPr lang="ru-RU" sz="2400" b="1" i="1" dirty="0" err="1">
                <a:latin typeface="+mn-lt"/>
              </a:rPr>
              <a:t>що</a:t>
            </a:r>
            <a:r>
              <a:rPr lang="ru-RU" sz="2400" b="1" i="1" dirty="0">
                <a:latin typeface="+mn-lt"/>
              </a:rPr>
              <a:t> </a:t>
            </a:r>
            <a:r>
              <a:rPr lang="ru-RU" sz="2400" b="1" i="1" dirty="0" err="1">
                <a:latin typeface="+mn-lt"/>
              </a:rPr>
              <a:t>пишуться</a:t>
            </a:r>
            <a:r>
              <a:rPr lang="ru-RU" sz="2400" b="1" i="1" dirty="0">
                <a:latin typeface="+mn-lt"/>
              </a:rPr>
              <a:t> разом.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BF6AA90-1BD8-4B4D-8AAC-82AA6CF0C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0436" y="2320119"/>
            <a:ext cx="7533564" cy="4537881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не/кричи, не/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озорий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степ,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не/легко, не/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забаром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Не/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подбав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нами не/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зовсім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/про/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заПеречне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/ким, не/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мовбито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не/годен, не/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/те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/се, не/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вроздріб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Не/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благозвучне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тяжку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не/волю, книжка не/прочитана, не/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навиворіт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не/п ‘ять, не/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впоперек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не/коротка,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/з/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/коли, не/до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вподоби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15310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318</Words>
  <Application>Microsoft Office PowerPoint</Application>
  <PresentationFormat>Экран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  НЕ і НІ з різними частинами мови</vt:lpstr>
      <vt:lpstr>Слайд 2</vt:lpstr>
      <vt:lpstr>Слайд 3</vt:lpstr>
      <vt:lpstr>Слайд 4</vt:lpstr>
      <vt:lpstr>ДОМАШНЄ ЗАВДАННЯ 1. Переписати, знімаючи  риску.</vt:lpstr>
      <vt:lpstr>2. Запишіть у дві колонки слова та сполучення слів: • у першу — ті, що пишуться з Не Та Ні Окремо; • у другу — ті, що пишуться разом.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User</cp:lastModifiedBy>
  <cp:revision>18</cp:revision>
  <dcterms:created xsi:type="dcterms:W3CDTF">2018-09-04T12:10:47Z</dcterms:created>
  <dcterms:modified xsi:type="dcterms:W3CDTF">2020-05-20T17:47:08Z</dcterms:modified>
</cp:coreProperties>
</file>