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7" r:id="rId3"/>
    <p:sldId id="266" r:id="rId4"/>
    <p:sldId id="265" r:id="rId5"/>
    <p:sldId id="256" r:id="rId6"/>
    <p:sldId id="257" r:id="rId7"/>
    <p:sldId id="258"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A997"/>
    <a:srgbClr val="6BC5C3"/>
    <a:srgbClr val="F7E8E1"/>
    <a:srgbClr val="F1FCFE"/>
    <a:srgbClr val="DBF6F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Темный стиль 1 — акцент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Темный стиль 2 — акцент 5/акцент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4" autoAdjust="0"/>
    <p:restoredTop sz="94660"/>
  </p:normalViewPr>
  <p:slideViewPr>
    <p:cSldViewPr snapToGrid="0">
      <p:cViewPr>
        <p:scale>
          <a:sx n="70" d="100"/>
          <a:sy n="70" d="100"/>
        </p:scale>
        <p:origin x="-1134" y="-28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
        <p:nvSpPr>
          <p:cNvPr id="9" name="Rectangle 8"/>
          <p:cNvSpPr/>
          <p:nvPr userDrawn="1"/>
        </p:nvSpPr>
        <p:spPr>
          <a:xfrm>
            <a:off x="1810871" y="1963274"/>
            <a:ext cx="5522259" cy="2931459"/>
          </a:xfrm>
          <a:prstGeom prst="rect">
            <a:avLst/>
          </a:prstGeom>
          <a:solidFill>
            <a:schemeClr val="bg1">
              <a:alpha val="88000"/>
            </a:schemeClr>
          </a:solidFill>
          <a:ln w="44450">
            <a:solidFill>
              <a:srgbClr val="F7E8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 xmlns:p14="http://schemas.microsoft.com/office/powerpoint/2010/main" val="94391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414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78800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45546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E7815E-F7B8-4E93-9F6C-89F6C3C8DBB8}"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85207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7815E-F7B8-4E93-9F6C-89F6C3C8DBB8}" type="datetimeFigureOut">
              <a:rPr lang="en-US" smtClean="0"/>
              <a:pPr/>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6507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7815E-F7B8-4E93-9F6C-89F6C3C8DBB8}" type="datetimeFigureOut">
              <a:rPr lang="en-US" smtClean="0"/>
              <a:pPr/>
              <a:t>6/5/2020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17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7815E-F7B8-4E93-9F6C-89F6C3C8DBB8}" type="datetimeFigureOut">
              <a:rPr lang="en-US" smtClean="0"/>
              <a:pPr/>
              <a:t>6/5/2020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3910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7815E-F7B8-4E93-9F6C-89F6C3C8DBB8}" type="datetimeFigureOut">
              <a:rPr lang="en-US" smtClean="0"/>
              <a:pPr/>
              <a:t>6/5/2020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24613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74887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16727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7815E-F7B8-4E93-9F6C-89F6C3C8DBB8}" type="datetimeFigureOut">
              <a:rPr lang="en-US" smtClean="0"/>
              <a:pPr/>
              <a:t>6/5/2020</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857459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835968" y="1997224"/>
            <a:ext cx="7772400" cy="367240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60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Тире між підметом і присудком</a:t>
            </a:r>
            <a:r>
              <a:rPr kumimoji="0" lang="uk-UA" sz="4400" b="0"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a:t>
            </a:r>
            <a:endParaRPr kumimoji="0" lang="uk-UA" sz="4400" b="0"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39552" y="126802"/>
          <a:ext cx="8352928" cy="6731198"/>
        </p:xfrm>
        <a:graphic>
          <a:graphicData uri="http://schemas.openxmlformats.org/drawingml/2006/table">
            <a:tbl>
              <a:tblPr/>
              <a:tblGrid>
                <a:gridCol w="4050283"/>
                <a:gridCol w="4302645"/>
              </a:tblGrid>
              <a:tr h="374984">
                <a:tc>
                  <a:txBody>
                    <a:bodyPr/>
                    <a:lstStyle/>
                    <a:p>
                      <a:pPr algn="ctr" hangingPunct="0">
                        <a:spcAft>
                          <a:spcPts val="0"/>
                        </a:spcAft>
                      </a:pPr>
                      <a:r>
                        <a:rPr lang="uk-UA" sz="1800" b="1">
                          <a:latin typeface="Times New Roman"/>
                          <a:ea typeface="Times New Roman"/>
                          <a:cs typeface="MS Sans Serif"/>
                        </a:rPr>
                        <a:t>Ставиться тире</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hangingPunct="0">
                        <a:spcAft>
                          <a:spcPts val="0"/>
                        </a:spcAft>
                      </a:pPr>
                      <a:r>
                        <a:rPr lang="uk-UA" sz="1800" b="1">
                          <a:latin typeface="Times New Roman"/>
                          <a:ea typeface="Times New Roman"/>
                          <a:cs typeface="MS Sans Serif"/>
                        </a:rPr>
                        <a:t>Не ставиться тире</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120707">
                <a:tc>
                  <a:txBody>
                    <a:bodyPr/>
                    <a:lstStyle/>
                    <a:p>
                      <a:pPr marL="3175" algn="just" hangingPunct="0">
                        <a:spcAft>
                          <a:spcPts val="0"/>
                        </a:spcAft>
                      </a:pPr>
                      <a:r>
                        <a:rPr lang="uk-UA" sz="1800" spc="-20">
                          <a:latin typeface="Times New Roman"/>
                          <a:ea typeface="Times New Roman"/>
                          <a:cs typeface="MS Sans Serif"/>
                        </a:rPr>
                        <a:t>1. Якщо підмет і присудок ви</a:t>
                      </a:r>
                      <a:r>
                        <a:rPr lang="uk-UA" sz="1800" spc="-25">
                          <a:latin typeface="Times New Roman"/>
                          <a:ea typeface="Times New Roman"/>
                          <a:cs typeface="MS Sans Serif"/>
                        </a:rPr>
                        <a:t>ражені</a:t>
                      </a:r>
                      <a:r>
                        <a:rPr lang="uk-UA" sz="1800">
                          <a:latin typeface="Times New Roman"/>
                          <a:ea typeface="Times New Roman"/>
                          <a:cs typeface="MS Sans Serif"/>
                        </a:rPr>
                        <a:t> </a:t>
                      </a:r>
                      <a:r>
                        <a:rPr lang="uk-UA" sz="1800" spc="-25">
                          <a:latin typeface="Times New Roman"/>
                          <a:ea typeface="Times New Roman"/>
                          <a:cs typeface="MS Sans Serif"/>
                        </a:rPr>
                        <a:t>називним відмінком</a:t>
                      </a:r>
                      <a:r>
                        <a:rPr lang="uk-UA" sz="1800" spc="-20">
                          <a:latin typeface="Times New Roman"/>
                          <a:ea typeface="Times New Roman"/>
                          <a:cs typeface="MS Sans Serif"/>
                        </a:rPr>
                        <a:t> іменника або числівника:</a:t>
                      </a:r>
                      <a:endParaRPr lang="ru-RU" sz="1800">
                        <a:latin typeface="MS Sans Serif"/>
                        <a:ea typeface="Times New Roman"/>
                        <a:cs typeface="MS Sans Serif"/>
                      </a:endParaRPr>
                    </a:p>
                    <a:p>
                      <a:pPr algn="just" hangingPunct="0">
                        <a:spcAft>
                          <a:spcPts val="0"/>
                        </a:spcAft>
                      </a:pPr>
                      <a:r>
                        <a:rPr lang="uk-UA" sz="1800" i="1">
                          <a:latin typeface="Times New Roman"/>
                          <a:ea typeface="Times New Roman"/>
                          <a:cs typeface="MS Sans Serif"/>
                        </a:rPr>
                        <a:t>Життя без книг — це хата без вікна. Двічі по три — шість.</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hangingPunct="0">
                        <a:spcAft>
                          <a:spcPts val="0"/>
                        </a:spcAft>
                      </a:pPr>
                      <a:r>
                        <a:rPr lang="uk-UA" sz="1800" spc="-35">
                          <a:latin typeface="Times New Roman"/>
                          <a:ea typeface="Times New Roman"/>
                          <a:cs typeface="MS Sans Serif"/>
                        </a:rPr>
                        <a:t>1. Коли підмет виражений осо</a:t>
                      </a:r>
                      <a:r>
                        <a:rPr lang="uk-UA" sz="1800">
                          <a:latin typeface="Times New Roman"/>
                          <a:ea typeface="Times New Roman"/>
                          <a:cs typeface="MS Sans Serif"/>
                        </a:rPr>
                        <a:t>бовим</a:t>
                      </a:r>
                      <a:r>
                        <a:rPr lang="uk-UA" sz="1800" spc="-35">
                          <a:latin typeface="Times New Roman"/>
                          <a:ea typeface="Times New Roman"/>
                          <a:cs typeface="MS Sans Serif"/>
                        </a:rPr>
                        <a:t> </a:t>
                      </a:r>
                      <a:r>
                        <a:rPr lang="uk-UA" sz="1800">
                          <a:latin typeface="Times New Roman"/>
                          <a:ea typeface="Times New Roman"/>
                          <a:cs typeface="MS Sans Serif"/>
                        </a:rPr>
                        <a:t>займенником:</a:t>
                      </a:r>
                      <a:endParaRPr lang="ru-RU" sz="1800">
                        <a:latin typeface="MS Sans Serif"/>
                        <a:ea typeface="Times New Roman"/>
                        <a:cs typeface="MS Sans Serif"/>
                      </a:endParaRPr>
                    </a:p>
                    <a:p>
                      <a:pPr algn="just" hangingPunct="0">
                        <a:spcAft>
                          <a:spcPts val="0"/>
                        </a:spcAft>
                      </a:pPr>
                      <a:r>
                        <a:rPr lang="uk-UA" sz="1800" i="1">
                          <a:latin typeface="Times New Roman"/>
                          <a:ea typeface="Times New Roman"/>
                          <a:cs typeface="MS Sans Serif"/>
                        </a:rPr>
                        <a:t>Я сирота з Вільшаної...</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120707">
                <a:tc>
                  <a:txBody>
                    <a:bodyPr/>
                    <a:lstStyle/>
                    <a:p>
                      <a:pPr algn="just" hangingPunct="0">
                        <a:spcAft>
                          <a:spcPts val="0"/>
                        </a:spcAft>
                      </a:pPr>
                      <a:r>
                        <a:rPr lang="uk-UA" sz="1800">
                          <a:latin typeface="Times New Roman"/>
                          <a:ea typeface="Times New Roman"/>
                          <a:cs typeface="MS Sans Serif"/>
                        </a:rPr>
                        <a:t>2. Якщо один або обидва го</a:t>
                      </a:r>
                      <a:r>
                        <a:rPr lang="uk-UA" sz="1800" spc="-10">
                          <a:latin typeface="Times New Roman"/>
                          <a:ea typeface="Times New Roman"/>
                          <a:cs typeface="MS Sans Serif"/>
                        </a:rPr>
                        <a:t>ловні члени</a:t>
                      </a:r>
                      <a:r>
                        <a:rPr lang="uk-UA" sz="1800">
                          <a:latin typeface="Times New Roman"/>
                          <a:ea typeface="Times New Roman"/>
                          <a:cs typeface="MS Sans Serif"/>
                        </a:rPr>
                        <a:t> </a:t>
                      </a:r>
                      <a:r>
                        <a:rPr lang="uk-UA" sz="1800" spc="-10">
                          <a:latin typeface="Times New Roman"/>
                          <a:ea typeface="Times New Roman"/>
                          <a:cs typeface="MS Sans Serif"/>
                        </a:rPr>
                        <a:t>речення вира</a:t>
                      </a:r>
                      <a:r>
                        <a:rPr lang="uk-UA" sz="1800" spc="-5">
                          <a:latin typeface="Times New Roman"/>
                          <a:ea typeface="Times New Roman"/>
                          <a:cs typeface="MS Sans Serif"/>
                        </a:rPr>
                        <a:t>жені неозначеною формою</a:t>
                      </a:r>
                      <a:r>
                        <a:rPr lang="uk-UA" sz="1800">
                          <a:latin typeface="Times New Roman"/>
                          <a:ea typeface="Times New Roman"/>
                          <a:cs typeface="MS Sans Serif"/>
                        </a:rPr>
                        <a:t> дієслова: </a:t>
                      </a:r>
                      <a:r>
                        <a:rPr lang="uk-UA" sz="1800" i="1">
                          <a:latin typeface="Times New Roman"/>
                          <a:ea typeface="Times New Roman"/>
                          <a:cs typeface="MS Sans Serif"/>
                        </a:rPr>
                        <a:t>Жити — Вітчизні служити.</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hangingPunct="0">
                        <a:spcAft>
                          <a:spcPts val="0"/>
                        </a:spcAft>
                      </a:pPr>
                      <a:r>
                        <a:rPr lang="uk-UA" sz="1800">
                          <a:latin typeface="Times New Roman"/>
                          <a:ea typeface="Times New Roman"/>
                          <a:cs typeface="MS Sans Serif"/>
                        </a:rPr>
                        <a:t>2. Коли іменна частина при</a:t>
                      </a:r>
                      <a:r>
                        <a:rPr lang="uk-UA" sz="1800" spc="-40">
                          <a:latin typeface="Times New Roman"/>
                          <a:ea typeface="Times New Roman"/>
                          <a:cs typeface="MS Sans Serif"/>
                        </a:rPr>
                        <a:t>судка</a:t>
                      </a:r>
                      <a:r>
                        <a:rPr lang="uk-UA" sz="1800">
                          <a:latin typeface="Times New Roman"/>
                          <a:ea typeface="Times New Roman"/>
                          <a:cs typeface="MS Sans Serif"/>
                        </a:rPr>
                        <a:t> </a:t>
                      </a:r>
                      <a:r>
                        <a:rPr lang="uk-UA" sz="1800" spc="-40">
                          <a:latin typeface="Times New Roman"/>
                          <a:ea typeface="Times New Roman"/>
                          <a:cs typeface="MS Sans Serif"/>
                        </a:rPr>
                        <a:t>виражена прикметни</a:t>
                      </a:r>
                      <a:r>
                        <a:rPr lang="uk-UA" sz="1800" spc="-20">
                          <a:latin typeface="Times New Roman"/>
                          <a:ea typeface="Times New Roman"/>
                          <a:cs typeface="MS Sans Serif"/>
                        </a:rPr>
                        <a:t>ком, дієприкметником або</a:t>
                      </a:r>
                      <a:r>
                        <a:rPr lang="uk-UA" sz="1800">
                          <a:latin typeface="Times New Roman"/>
                          <a:ea typeface="Times New Roman"/>
                          <a:cs typeface="MS Sans Serif"/>
                        </a:rPr>
                        <a:t> іменником із прийменником: </a:t>
                      </a:r>
                      <a:r>
                        <a:rPr lang="uk-UA" sz="1800" i="1">
                          <a:latin typeface="Times New Roman"/>
                          <a:ea typeface="Times New Roman"/>
                          <a:cs typeface="MS Sans Serif"/>
                        </a:rPr>
                        <a:t>Місто наше невелике.</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120707">
                <a:tc>
                  <a:txBody>
                    <a:bodyPr/>
                    <a:lstStyle/>
                    <a:p>
                      <a:pPr algn="just" hangingPunct="0">
                        <a:spcAft>
                          <a:spcPts val="0"/>
                        </a:spcAft>
                      </a:pPr>
                      <a:r>
                        <a:rPr lang="uk-UA" sz="1800" spc="-25">
                          <a:latin typeface="Times New Roman"/>
                          <a:ea typeface="Times New Roman"/>
                          <a:cs typeface="MS Sans Serif"/>
                        </a:rPr>
                        <a:t>3. Перед вказівними частками</a:t>
                      </a:r>
                      <a:r>
                        <a:rPr lang="uk-UA" sz="1800" spc="-15">
                          <a:latin typeface="Times New Roman"/>
                          <a:ea typeface="Times New Roman"/>
                          <a:cs typeface="MS Sans Serif"/>
                        </a:rPr>
                        <a:t> </a:t>
                      </a:r>
                      <a:r>
                        <a:rPr lang="uk-UA" sz="1800" b="1" spc="-15">
                          <a:latin typeface="Times New Roman"/>
                          <a:ea typeface="Times New Roman"/>
                          <a:cs typeface="MS Sans Serif"/>
                        </a:rPr>
                        <a:t>це, то, ось,</a:t>
                      </a:r>
                      <a:r>
                        <a:rPr lang="uk-UA" sz="1800">
                          <a:latin typeface="Times New Roman"/>
                          <a:ea typeface="Times New Roman"/>
                          <a:cs typeface="MS Sans Serif"/>
                        </a:rPr>
                        <a:t> </a:t>
                      </a:r>
                      <a:r>
                        <a:rPr lang="ru-RU" sz="1800" b="1">
                          <a:latin typeface="Times New Roman"/>
                          <a:ea typeface="Times New Roman"/>
                          <a:cs typeface="MS Sans Serif"/>
                        </a:rPr>
                        <a:t>значить</a:t>
                      </a:r>
                      <a:r>
                        <a:rPr lang="ru-RU" sz="1800">
                          <a:latin typeface="Times New Roman"/>
                          <a:ea typeface="Times New Roman"/>
                          <a:cs typeface="MS Sans Serif"/>
                        </a:rPr>
                        <a:t> </a:t>
                      </a:r>
                      <a:r>
                        <a:rPr lang="uk-UA" sz="1800" spc="-15">
                          <a:latin typeface="Times New Roman"/>
                          <a:ea typeface="Times New Roman"/>
                          <a:cs typeface="MS Sans Serif"/>
                        </a:rPr>
                        <a:t>якщо вони сто</a:t>
                      </a:r>
                      <a:r>
                        <a:rPr lang="uk-UA" sz="1800" spc="-20">
                          <a:latin typeface="Times New Roman"/>
                          <a:ea typeface="Times New Roman"/>
                          <a:cs typeface="MS Sans Serif"/>
                        </a:rPr>
                        <a:t>ять перед присудком,</a:t>
                      </a:r>
                      <a:r>
                        <a:rPr lang="uk-UA" sz="1800">
                          <a:latin typeface="Times New Roman"/>
                          <a:ea typeface="Times New Roman"/>
                          <a:cs typeface="MS Sans Serif"/>
                        </a:rPr>
                        <a:t> </a:t>
                      </a:r>
                      <a:r>
                        <a:rPr lang="uk-UA" sz="1800" spc="-20">
                          <a:latin typeface="Times New Roman"/>
                          <a:ea typeface="Times New Roman"/>
                          <a:cs typeface="MS Sans Serif"/>
                        </a:rPr>
                        <a:t>вира</a:t>
                      </a:r>
                      <a:r>
                        <a:rPr lang="uk-UA" sz="1800">
                          <a:latin typeface="Times New Roman"/>
                          <a:ea typeface="Times New Roman"/>
                          <a:cs typeface="MS Sans Serif"/>
                        </a:rPr>
                        <a:t>женим іменником:</a:t>
                      </a:r>
                      <a:r>
                        <a:rPr lang="uk-UA" sz="1800" i="1" spc="-5">
                          <a:latin typeface="Times New Roman"/>
                          <a:ea typeface="Times New Roman"/>
                          <a:cs typeface="MS Sans Serif"/>
                        </a:rPr>
                        <a:t> Вірний приятель — то найбіль</a:t>
                      </a:r>
                      <a:r>
                        <a:rPr lang="uk-UA" sz="1800" i="1">
                          <a:latin typeface="Times New Roman"/>
                          <a:ea typeface="Times New Roman"/>
                          <a:cs typeface="MS Sans Serif"/>
                        </a:rPr>
                        <a:t>ший скарб.</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hangingPunct="0">
                        <a:spcAft>
                          <a:spcPts val="0"/>
                        </a:spcAft>
                      </a:pPr>
                      <a:r>
                        <a:rPr lang="uk-UA" sz="1800" spc="-10">
                          <a:latin typeface="Times New Roman"/>
                          <a:ea typeface="Times New Roman"/>
                          <a:cs typeface="MS Sans Serif"/>
                        </a:rPr>
                        <a:t>3. Коли присудок виражений</a:t>
                      </a:r>
                      <a:r>
                        <a:rPr lang="uk-UA" sz="1800">
                          <a:latin typeface="Times New Roman"/>
                          <a:ea typeface="Times New Roman"/>
                          <a:cs typeface="MS Sans Serif"/>
                        </a:rPr>
                        <a:t> іменником у Н. в. з часткою НЕ: </a:t>
                      </a:r>
                      <a:r>
                        <a:rPr lang="uk-UA" sz="1800" i="1">
                          <a:latin typeface="Times New Roman"/>
                          <a:ea typeface="Times New Roman"/>
                          <a:cs typeface="MS Sans Serif"/>
                        </a:rPr>
                        <a:t>Кров людська не водиця…</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07493">
                <a:tc>
                  <a:txBody>
                    <a:bodyPr/>
                    <a:lstStyle/>
                    <a:p>
                      <a:pPr algn="just" hangingPunct="0">
                        <a:spcAft>
                          <a:spcPts val="0"/>
                        </a:spcAft>
                      </a:pPr>
                      <a:r>
                        <a:rPr lang="uk-UA" sz="1800" spc="-15">
                          <a:latin typeface="Times New Roman"/>
                          <a:ea typeface="Times New Roman"/>
                          <a:cs typeface="MS Sans Serif"/>
                        </a:rPr>
                        <a:t>4. На місці пропущеного члена речення, найчастіше — присудка, якщо цього вимагає інтонація</a:t>
                      </a:r>
                      <a:r>
                        <a:rPr lang="uk-UA" sz="1800">
                          <a:latin typeface="Times New Roman"/>
                          <a:ea typeface="Times New Roman"/>
                          <a:cs typeface="MS Sans Serif"/>
                        </a:rPr>
                        <a:t> </a:t>
                      </a:r>
                      <a:r>
                        <a:rPr lang="uk-UA" sz="1800" i="1" spc="-5">
                          <a:latin typeface="Times New Roman"/>
                          <a:ea typeface="Times New Roman"/>
                          <a:cs typeface="MS Sans Serif"/>
                        </a:rPr>
                        <a:t>Привчав мене батько трудитись до поту, а мати — [привчала] любити пісні.</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hangingPunct="0">
                        <a:spcAft>
                          <a:spcPts val="0"/>
                        </a:spcAft>
                      </a:pPr>
                      <a:r>
                        <a:rPr lang="uk-UA" sz="1800" spc="-25">
                          <a:latin typeface="Times New Roman"/>
                          <a:ea typeface="Times New Roman"/>
                          <a:cs typeface="MS Sans Serif"/>
                        </a:rPr>
                        <a:t>4. Коли присудок стоїть перед</a:t>
                      </a:r>
                      <a:r>
                        <a:rPr lang="uk-UA" sz="1800">
                          <a:latin typeface="Times New Roman"/>
                          <a:ea typeface="Times New Roman"/>
                          <a:cs typeface="MS Sans Serif"/>
                        </a:rPr>
                        <a:t> підметом:</a:t>
                      </a:r>
                      <a:r>
                        <a:rPr lang="uk-UA" sz="1800" i="1" spc="-5">
                          <a:latin typeface="Times New Roman"/>
                          <a:ea typeface="Times New Roman"/>
                          <a:cs typeface="MS Sans Serif"/>
                        </a:rPr>
                        <a:t> Дуже добра жінка наша бабуся.</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120707">
                <a:tc>
                  <a:txBody>
                    <a:bodyPr/>
                    <a:lstStyle/>
                    <a:p>
                      <a:pPr algn="just" hangingPunct="0">
                        <a:spcAft>
                          <a:spcPts val="0"/>
                        </a:spcAft>
                      </a:pPr>
                      <a:r>
                        <a:rPr lang="uk-UA" sz="1800" spc="-15">
                          <a:latin typeface="Times New Roman"/>
                          <a:ea typeface="Times New Roman"/>
                          <a:cs typeface="MS Sans Serif"/>
                        </a:rPr>
                        <a:t>5. Тире можна поставити перед будь-яким членом речення, коли його треба виділити.</a:t>
                      </a:r>
                      <a:r>
                        <a:rPr lang="uk-UA" sz="1800" i="1" spc="-5">
                          <a:latin typeface="Times New Roman"/>
                          <a:ea typeface="Times New Roman"/>
                          <a:cs typeface="MS Sans Serif"/>
                        </a:rPr>
                        <a:t> Немає у житті середини. Є тільки фланги й тільки — центр.</a:t>
                      </a:r>
                      <a:endParaRPr lang="ru-RU" sz="1800">
                        <a:latin typeface="MS Sans Serif"/>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hangingPunct="0">
                        <a:spcAft>
                          <a:spcPts val="0"/>
                        </a:spcAft>
                      </a:pPr>
                      <a:endParaRPr lang="ru-RU" sz="1800" dirty="0">
                        <a:latin typeface="Times New Roman"/>
                        <a:ea typeface="Times New Roman"/>
                        <a:cs typeface="MS Sans Serif"/>
                      </a:endParaRPr>
                    </a:p>
                  </a:txBody>
                  <a:tcPr marL="18655" marR="1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5536" y="1628800"/>
            <a:ext cx="8316416" cy="3000821"/>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90488" algn="l"/>
                <a:tab pos="4051300" algn="l"/>
              </a:tabLst>
            </a:pP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Зауважте</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Якщо</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іменна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частина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складеного</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присудка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виражена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порівняльним</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зворотом</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 тире перед нею ставиться за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бажанням</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автора: </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Верба –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мов</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чарівний</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покруч</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ікебани</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Самотність</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як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обірвана</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струна (Л. Костенко). Собор як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свіча</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 Гончар)</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90488" algn="l"/>
                <a:tab pos="4051300" algn="l"/>
              </a:tabLst>
            </a:pP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Зауважте</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Якщо</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іменна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частина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складеного</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присудка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виражена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формою орудного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відмінка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ким</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чим</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 тире на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місці</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пропущеної</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зв</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язки</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ставиться за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бажанням</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автора: </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Робота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роботою</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відпочинок</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відпочинком</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99259"/>
            <a:ext cx="9144000" cy="674030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ctr" defTabSz="914400" rtl="0" eaLnBrk="1" fontAlgn="base" latinLnBrk="0" hangingPunct="1">
              <a:lnSpc>
                <a:spcPct val="150000"/>
              </a:lnSpc>
              <a:spcBef>
                <a:spcPct val="0"/>
              </a:spcBef>
              <a:spcAft>
                <a:spcPct val="0"/>
              </a:spcAft>
              <a:buClrTx/>
              <a:buSzTx/>
              <a:buFontTx/>
              <a:buNone/>
              <a:tabLst/>
            </a:pPr>
            <a:r>
              <a:rPr lang="uk-UA" b="1" dirty="0" smtClean="0">
                <a:solidFill>
                  <a:srgbClr val="FF0000"/>
                </a:solidFill>
                <a:latin typeface="Arial" pitchFamily="34" charset="0"/>
                <a:ea typeface="Times New Roman" pitchFamily="18" charset="0"/>
              </a:rPr>
              <a:t>ДОМАШНЄ ЗАВДАННЯ:</a:t>
            </a:r>
          </a:p>
          <a:p>
            <a:pPr marL="0" marR="0" lvl="0" indent="269875" algn="ctr" defTabSz="914400" rtl="0" eaLnBrk="1" fontAlgn="base" latinLnBrk="0" hangingPunct="1">
              <a:lnSpc>
                <a:spcPct val="150000"/>
              </a:lnSpc>
              <a:spcBef>
                <a:spcPct val="0"/>
              </a:spcBef>
              <a:spcAft>
                <a:spcPct val="0"/>
              </a:spcAft>
              <a:buClrTx/>
              <a:buSzTx/>
              <a:buFontTx/>
              <a:buNone/>
              <a:tabLst/>
            </a:pPr>
            <a:r>
              <a:rPr lang="uk-UA" b="1" dirty="0" smtClean="0">
                <a:solidFill>
                  <a:srgbClr val="FF0000"/>
                </a:solidFill>
                <a:latin typeface="Arial" pitchFamily="34" charset="0"/>
                <a:ea typeface="Times New Roman" pitchFamily="18" charset="0"/>
              </a:rPr>
              <a:t>ВИВЧИТИ ТЕОРЕТИЧНИЙ МАТЕРІАЛ І ВИКОНАТИ ЗАВДАННЯ:</a:t>
            </a:r>
          </a:p>
          <a:p>
            <a:pPr marL="0" marR="0" lvl="0" indent="269875" algn="just" defTabSz="914400" rtl="0" eaLnBrk="1" fontAlgn="base" latinLnBrk="0" hangingPunct="1">
              <a:lnSpc>
                <a:spcPct val="150000"/>
              </a:lnSpc>
              <a:spcBef>
                <a:spcPct val="0"/>
              </a:spcBef>
              <a:spcAft>
                <a:spcPct val="0"/>
              </a:spcAft>
              <a:buClrTx/>
              <a:buSzTx/>
              <a:buFontTx/>
              <a:buNone/>
              <a:tabLst/>
            </a:pPr>
            <a:r>
              <a:rPr lang="uk-UA" b="1" dirty="0" smtClean="0">
                <a:latin typeface="Arial" pitchFamily="34" charset="0"/>
                <a:ea typeface="Times New Roman" pitchFamily="18" charset="0"/>
              </a:rPr>
              <a:t>1</a:t>
            </a:r>
            <a:r>
              <a:rPr kumimoji="0" lang="uk-UA" b="1" i="0" u="none" strike="noStrike" cap="none" normalizeH="0" baseline="0" dirty="0" smtClean="0">
                <a:ln>
                  <a:noFill/>
                </a:ln>
                <a:solidFill>
                  <a:schemeClr val="tx1"/>
                </a:solidFill>
                <a:effectLst/>
                <a:latin typeface="Arial" pitchFamily="34" charset="0"/>
                <a:ea typeface="Times New Roman" pitchFamily="18" charset="0"/>
              </a:rPr>
              <a:t>. Дослідження-відновлення </a:t>
            </a:r>
            <a:endParaRPr kumimoji="0" lang="uk-UA" sz="16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269875" algn="just" defTabSz="914400" rtl="0" eaLnBrk="0" fontAlgn="base" latinLnBrk="0" hangingPunct="0">
              <a:lnSpc>
                <a:spcPct val="15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pitchFamily="34" charset="0"/>
                <a:ea typeface="Times New Roman" pitchFamily="18" charset="0"/>
              </a:rPr>
              <a:t>Відновіть </a:t>
            </a:r>
            <a:r>
              <a:rPr kumimoji="0" lang="uk-UA" b="0" i="0" u="none" strike="noStrike" cap="none" normalizeH="0" baseline="0" dirty="0" smtClean="0">
                <a:ln>
                  <a:noFill/>
                </a:ln>
                <a:solidFill>
                  <a:schemeClr val="tx1"/>
                </a:solidFill>
                <a:effectLst/>
                <a:latin typeface="Arial" pitchFamily="34" charset="0"/>
                <a:ea typeface="Times New Roman" pitchFamily="18" charset="0"/>
              </a:rPr>
              <a:t>текст, визначивши межі речень. Запишіть, поділивши висловлювання на абзаци й розставивши потрібні розділові знаки.</a:t>
            </a:r>
            <a:endParaRPr kumimoji="0" lang="uk-UA" sz="16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269875" algn="ctr" defTabSz="914400" rtl="0" eaLnBrk="0" fontAlgn="base" latinLnBrk="0" hangingPunct="0">
              <a:lnSpc>
                <a:spcPct val="15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Arial" pitchFamily="34" charset="0"/>
                <a:ea typeface="Times New Roman" pitchFamily="18" charset="0"/>
              </a:rPr>
              <a:t>ЛИСТОПАД</a:t>
            </a:r>
            <a:endParaRPr kumimoji="0" lang="uk-UA" sz="16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269875" algn="just" defTabSz="914400" rtl="0" eaLnBrk="0" fontAlgn="base" latinLnBrk="0" hangingPunct="0">
              <a:lnSpc>
                <a:spcPct val="150000"/>
              </a:lnSpc>
              <a:spcBef>
                <a:spcPct val="0"/>
              </a:spcBef>
              <a:spcAft>
                <a:spcPct val="0"/>
              </a:spcAft>
              <a:buClrTx/>
              <a:buSzTx/>
              <a:buFontTx/>
              <a:buNone/>
              <a:tabLst/>
            </a:pPr>
            <a:r>
              <a:rPr kumimoji="0" lang="uk-UA" b="0" i="1" u="none" strike="noStrike" cap="none" normalizeH="0" baseline="0" dirty="0" smtClean="0">
                <a:ln>
                  <a:noFill/>
                </a:ln>
                <a:solidFill>
                  <a:schemeClr val="tx1"/>
                </a:solidFill>
                <a:effectLst/>
                <a:latin typeface="Arial" pitchFamily="34" charset="0"/>
                <a:ea typeface="Times New Roman" pitchFamily="18" charset="0"/>
              </a:rPr>
              <a:t>Дерева сплять я це бачила до останніх хвилин каштан притримував листя засохле зморщене але ще живе до останніх хвилин він чекав сонячного промінця не можна кидати жовтого листя напризволяще до останніх хвилин він чекав борючись з негодою й дочекався сонця морозний ранок каштан засинав а листя зморщене покручене все ще було живе «До наступної весни!» співав листок залишаючи гілку і плавно линув донизу підбадьорений променями сонця куди не глянь — всюди лежать килими із листя виблискуючи на сонці летять нитки, з яких тчуться перші по-справжньому осінні павутини днів листопад дерева як люди весною народжуються влітку розквіт і радість восени прощальний сонячний промінь остання радість похмурий сон листопад… (За А. </a:t>
            </a:r>
            <a:r>
              <a:rPr kumimoji="0" lang="uk-UA" b="0" i="1" u="none" strike="noStrike" cap="none" normalizeH="0" baseline="0" dirty="0" err="1" smtClean="0">
                <a:ln>
                  <a:noFill/>
                </a:ln>
                <a:solidFill>
                  <a:schemeClr val="tx1"/>
                </a:solidFill>
                <a:effectLst/>
                <a:latin typeface="Arial" pitchFamily="34" charset="0"/>
                <a:ea typeface="Times New Roman" pitchFamily="18" charset="0"/>
              </a:rPr>
              <a:t>Зеленською</a:t>
            </a:r>
            <a:r>
              <a:rPr kumimoji="0" lang="uk-UA" b="0" i="1" u="none" strike="noStrike" cap="none" normalizeH="0" baseline="0" dirty="0" smtClean="0">
                <a:ln>
                  <a:noFill/>
                </a:ln>
                <a:solidFill>
                  <a:schemeClr val="tx1"/>
                </a:solidFill>
                <a:effectLst/>
                <a:latin typeface="Arial" pitchFamily="34" charset="0"/>
                <a:ea typeface="Times New Roman" pitchFamily="18" charset="0"/>
              </a:rPr>
              <a:t>).</a:t>
            </a:r>
            <a:endParaRPr kumimoji="0" lang="uk-UA"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4228" y="2058143"/>
            <a:ext cx="5486400" cy="2387600"/>
          </a:xfrm>
        </p:spPr>
        <p:style>
          <a:lnRef idx="1">
            <a:schemeClr val="accent4"/>
          </a:lnRef>
          <a:fillRef idx="2">
            <a:schemeClr val="accent4"/>
          </a:fillRef>
          <a:effectRef idx="1">
            <a:schemeClr val="accent4"/>
          </a:effectRef>
          <a:fontRef idx="minor">
            <a:schemeClr val="dk1"/>
          </a:fontRef>
        </p:style>
        <p:txBody>
          <a:bodyPr>
            <a:noAutofit/>
          </a:bodyPr>
          <a:lstStyle/>
          <a:p>
            <a:r>
              <a:rPr lang="uk-UA" sz="4400" b="1" dirty="0">
                <a:latin typeface="+mn-lt"/>
              </a:rPr>
              <a:t/>
            </a:r>
            <a:br>
              <a:rPr lang="uk-UA" sz="4400" b="1" dirty="0">
                <a:latin typeface="+mn-lt"/>
              </a:rPr>
            </a:br>
            <a:r>
              <a:rPr lang="uk-UA" sz="4400" b="1" dirty="0">
                <a:latin typeface="+mn-lt"/>
              </a:rPr>
              <a:t> НЕ і НІ</a:t>
            </a:r>
            <a:br>
              <a:rPr lang="uk-UA" sz="4400" b="1" dirty="0">
                <a:latin typeface="+mn-lt"/>
              </a:rPr>
            </a:br>
            <a:r>
              <a:rPr lang="uk-UA" sz="4400" b="1" dirty="0">
                <a:latin typeface="+mn-lt"/>
              </a:rPr>
              <a:t>з різними частинами мови</a:t>
            </a:r>
            <a:endParaRPr lang="en-US" sz="4400" b="1" dirty="0">
              <a:latin typeface="+mn-lt"/>
            </a:endParaRPr>
          </a:p>
        </p:txBody>
      </p:sp>
    </p:spTree>
    <p:extLst>
      <p:ext uri="{BB962C8B-B14F-4D97-AF65-F5344CB8AC3E}">
        <p14:creationId xmlns="" xmlns:p14="http://schemas.microsoft.com/office/powerpoint/2010/main" val="2399436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 xmlns:a16="http://schemas.microsoft.com/office/drawing/2014/main" id="{7E88E5CE-AC62-9442-BD49-9E5B8AB21B3A}"/>
              </a:ext>
            </a:extLst>
          </p:cNvPr>
          <p:cNvGraphicFramePr>
            <a:graphicFrameLocks noGrp="1"/>
          </p:cNvGraphicFramePr>
          <p:nvPr>
            <p:extLst>
              <p:ext uri="{D42A27DB-BD31-4B8C-83A1-F6EECF244321}">
                <p14:modId xmlns="" xmlns:p14="http://schemas.microsoft.com/office/powerpoint/2010/main" val="3943770058"/>
              </p:ext>
            </p:extLst>
          </p:nvPr>
        </p:nvGraphicFramePr>
        <p:xfrm>
          <a:off x="0" y="0"/>
          <a:ext cx="9144000" cy="6986923"/>
        </p:xfrm>
        <a:graphic>
          <a:graphicData uri="http://schemas.openxmlformats.org/drawingml/2006/table">
            <a:tbl>
              <a:tblPr firstRow="1" firstCol="1" bandRow="1">
                <a:tableStyleId>{16D9F66E-5EB9-4882-86FB-DCBF35E3C3E4}</a:tableStyleId>
              </a:tblPr>
              <a:tblGrid>
                <a:gridCol w="4572000">
                  <a:extLst>
                    <a:ext uri="{9D8B030D-6E8A-4147-A177-3AD203B41FA5}">
                      <a16:colId xmlns="" xmlns:a16="http://schemas.microsoft.com/office/drawing/2014/main" val="902786665"/>
                    </a:ext>
                  </a:extLst>
                </a:gridCol>
                <a:gridCol w="4572000">
                  <a:extLst>
                    <a:ext uri="{9D8B030D-6E8A-4147-A177-3AD203B41FA5}">
                      <a16:colId xmlns="" xmlns:a16="http://schemas.microsoft.com/office/drawing/2014/main" val="2284677219"/>
                    </a:ext>
                  </a:extLst>
                </a:gridCol>
              </a:tblGrid>
              <a:tr h="324435">
                <a:tc gridSpan="2">
                  <a:txBody>
                    <a:bodyPr/>
                    <a:lstStyle/>
                    <a:p>
                      <a:pPr algn="ctr">
                        <a:lnSpc>
                          <a:spcPct val="115000"/>
                        </a:lnSpc>
                        <a:spcAft>
                          <a:spcPts val="0"/>
                        </a:spcAft>
                      </a:pPr>
                      <a:r>
                        <a:rPr lang="ru-RU" sz="2400" dirty="0">
                          <a:effectLst/>
                        </a:rPr>
                        <a:t>НЕ </a:t>
                      </a:r>
                      <a:r>
                        <a:rPr lang="ru-RU" sz="2400" dirty="0" err="1">
                          <a:effectLst/>
                        </a:rPr>
                        <a:t>пишеться</a:t>
                      </a:r>
                      <a:r>
                        <a:rPr lang="ru-RU" sz="2400" dirty="0">
                          <a:effectLst/>
                        </a:rPr>
                        <a:t> разом</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6367" marR="16367" marT="16367" marB="16367" anchor="ctr"/>
                </a:tc>
                <a:tc hMerge="1">
                  <a:txBody>
                    <a:bodyPr/>
                    <a:lstStyle/>
                    <a:p>
                      <a:endParaRPr lang="ru-RU"/>
                    </a:p>
                  </a:txBody>
                  <a:tcPr/>
                </a:tc>
                <a:extLst>
                  <a:ext uri="{0D108BD9-81ED-4DB2-BD59-A6C34878D82A}">
                    <a16:rowId xmlns="" xmlns:a16="http://schemas.microsoft.com/office/drawing/2014/main" val="486217069"/>
                  </a:ext>
                </a:extLst>
              </a:tr>
              <a:tr h="32443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Правила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Приклади</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extLst>
                  <a:ext uri="{0D108BD9-81ED-4DB2-BD59-A6C34878D82A}">
                    <a16:rowId xmlns="" xmlns:a16="http://schemas.microsoft.com/office/drawing/2014/main" val="665421201"/>
                  </a:ext>
                </a:extLst>
              </a:tr>
              <a:tr h="916433">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з </a:t>
                      </a:r>
                      <a:r>
                        <a:rPr lang="ru-RU" sz="1400" dirty="0" err="1">
                          <a:effectLst/>
                          <a:latin typeface="Times New Roman" panose="02020603050405020304" pitchFamily="18" charset="0"/>
                          <a:cs typeface="Times New Roman" panose="02020603050405020304" pitchFamily="18" charset="0"/>
                        </a:rPr>
                        <a:t>усіма</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частинами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мови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якщо</a:t>
                      </a:r>
                      <a:r>
                        <a:rPr lang="ru-RU" sz="1400" dirty="0">
                          <a:effectLst/>
                          <a:latin typeface="Times New Roman" panose="02020603050405020304" pitchFamily="18" charset="0"/>
                          <a:cs typeface="Times New Roman" panose="02020603050405020304" pitchFamily="18" charset="0"/>
                        </a:rPr>
                        <a:t> слово без не </a:t>
                      </a:r>
                      <a:br>
                        <a:rPr lang="ru-RU" sz="1400" dirty="0">
                          <a:effectLst/>
                          <a:latin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cs typeface="Times New Roman" panose="02020603050405020304" pitchFamily="18" charset="0"/>
                        </a:rPr>
                        <a:t>не </a:t>
                      </a:r>
                      <a:r>
                        <a:rPr lang="ru-RU" sz="1400" dirty="0" err="1">
                          <a:effectLst/>
                          <a:latin typeface="Times New Roman" panose="02020603050405020304" pitchFamily="18" charset="0"/>
                          <a:cs typeface="Times New Roman" panose="02020603050405020304" pitchFamily="18" charset="0"/>
                        </a:rPr>
                        <a:t>вживається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невгамовний, неволити, негайно, </a:t>
                      </a:r>
                      <a:br>
                        <a:rPr lang="ru-RU" sz="1400">
                          <a:effectLst/>
                          <a:latin typeface="Times New Roman" panose="02020603050405020304" pitchFamily="18" charset="0"/>
                          <a:cs typeface="Times New Roman" panose="02020603050405020304" pitchFamily="18" charset="0"/>
                        </a:rPr>
                      </a:br>
                      <a:r>
                        <a:rPr lang="ru-RU" sz="1400">
                          <a:effectLst/>
                          <a:latin typeface="Times New Roman" panose="02020603050405020304" pitchFamily="18" charset="0"/>
                          <a:cs typeface="Times New Roman" panose="02020603050405020304" pitchFamily="18" charset="0"/>
                        </a:rPr>
                        <a:t>непохитний, невдовзі, нестямитися, </a:t>
                      </a:r>
                      <a:br>
                        <a:rPr lang="ru-RU" sz="1400">
                          <a:effectLst/>
                          <a:latin typeface="Times New Roman" panose="02020603050405020304" pitchFamily="18" charset="0"/>
                          <a:cs typeface="Times New Roman" panose="02020603050405020304" pitchFamily="18" charset="0"/>
                        </a:rPr>
                      </a:br>
                      <a:r>
                        <a:rPr lang="ru-RU" sz="1400">
                          <a:effectLst/>
                          <a:latin typeface="Times New Roman" panose="02020603050405020304" pitchFamily="18" charset="0"/>
                          <a:cs typeface="Times New Roman" panose="02020603050405020304" pitchFamily="18" charset="0"/>
                        </a:rPr>
                        <a:t>незчутися, непритомніти, нехтувати</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extLst>
                  <a:ext uri="{0D108BD9-81ED-4DB2-BD59-A6C34878D82A}">
                    <a16:rowId xmlns="" xmlns:a16="http://schemas.microsoft.com/office/drawing/2014/main" val="3180131192"/>
                  </a:ext>
                </a:extLst>
              </a:tr>
              <a:tr h="1898172">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з </a:t>
                      </a:r>
                      <a:r>
                        <a:rPr lang="ru-RU" sz="1400" dirty="0" err="1">
                          <a:effectLst/>
                          <a:latin typeface="Times New Roman" panose="02020603050405020304" pitchFamily="18" charset="0"/>
                          <a:cs typeface="Times New Roman" panose="02020603050405020304" pitchFamily="18" charset="0"/>
                        </a:rPr>
                        <a:t>іменниками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прикметниками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прислівниками</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займенниками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дієприкметниками</a:t>
                      </a:r>
                      <a:r>
                        <a:rPr lang="ru-RU" sz="1400" dirty="0">
                          <a:effectLst/>
                          <a:latin typeface="Times New Roman" panose="02020603050405020304" pitchFamily="18" charset="0"/>
                          <a:cs typeface="Times New Roman" panose="02020603050405020304" pitchFamily="18" charset="0"/>
                        </a:rPr>
                        <a:t> (без залежного </a:t>
                      </a:r>
                      <a:br>
                        <a:rPr lang="ru-RU" sz="1400" dirty="0">
                          <a:effectLst/>
                          <a:latin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cs typeface="Times New Roman" panose="02020603050405020304" pitchFamily="18" charset="0"/>
                        </a:rPr>
                        <a:t>слова), </a:t>
                      </a:r>
                      <a:r>
                        <a:rPr lang="ru-RU" sz="1400" dirty="0" err="1">
                          <a:effectLst/>
                          <a:latin typeface="Times New Roman" panose="02020603050405020304" pitchFamily="18" charset="0"/>
                          <a:cs typeface="Times New Roman" panose="02020603050405020304" pitchFamily="18" charset="0"/>
                        </a:rPr>
                        <a:t>дієсловами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якщо</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додаванням</a:t>
                      </a:r>
                      <a:r>
                        <a:rPr lang="ru-RU" sz="1400" dirty="0">
                          <a:effectLst/>
                          <a:latin typeface="Times New Roman" panose="02020603050405020304" pitchFamily="18" charset="0"/>
                          <a:cs typeface="Times New Roman" panose="02020603050405020304" pitchFamily="18" charset="0"/>
                        </a:rPr>
                        <a:t> не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утворюється</a:t>
                      </a:r>
                      <a:r>
                        <a:rPr lang="ru-RU" sz="1400" dirty="0">
                          <a:effectLst/>
                          <a:latin typeface="Times New Roman" panose="02020603050405020304" pitchFamily="18" charset="0"/>
                          <a:cs typeface="Times New Roman" panose="02020603050405020304" pitchFamily="18" charset="0"/>
                        </a:rPr>
                        <a:t> слово з </a:t>
                      </a:r>
                      <a:r>
                        <a:rPr lang="ru-RU" sz="1400" dirty="0" err="1">
                          <a:effectLst/>
                          <a:latin typeface="Times New Roman" panose="02020603050405020304" pitchFamily="18" charset="0"/>
                          <a:cs typeface="Times New Roman" panose="02020603050405020304" pitchFamily="18" charset="0"/>
                        </a:rPr>
                        <a:t>протилежним</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значенням</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cs typeface="Times New Roman" panose="02020603050405020304" pitchFamily="18" charset="0"/>
                        </a:rPr>
                        <a:t>(яке </a:t>
                      </a:r>
                      <a:r>
                        <a:rPr lang="ru-RU" sz="1400" dirty="0" err="1">
                          <a:effectLst/>
                          <a:latin typeface="Times New Roman" panose="02020603050405020304" pitchFamily="18" charset="0"/>
                          <a:cs typeface="Times New Roman" panose="02020603050405020304" pitchFamily="18" charset="0"/>
                        </a:rPr>
                        <a:t>можна</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замінити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синонімом</a:t>
                      </a:r>
                      <a:r>
                        <a:rPr lang="ru-RU" sz="1400" dirty="0">
                          <a:effectLst/>
                          <a:latin typeface="Times New Roman" panose="02020603050405020304" pitchFamily="18" charset="0"/>
                          <a:cs typeface="Times New Roman" panose="02020603050405020304" pitchFamily="18" charset="0"/>
                        </a:rPr>
                        <a:t>)</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tc>
                  <a:txBody>
                    <a:bodyPr/>
                    <a:lstStyle/>
                    <a:p>
                      <a:pPr algn="ct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непокоїтися</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хвилюватися</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cs typeface="Times New Roman" panose="02020603050405020304" pitchFamily="18" charset="0"/>
                        </a:rPr>
                        <a:t>неволя (рабство),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невисокий</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низький</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неславити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ганьбити</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нездужати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хворіти</a:t>
                      </a:r>
                      <a:r>
                        <a:rPr lang="ru-RU" sz="1400" dirty="0">
                          <a:effectLst/>
                          <a:latin typeface="Times New Roman" panose="02020603050405020304" pitchFamily="18" charset="0"/>
                          <a:cs typeface="Times New Roman" panose="02020603050405020304" pitchFamily="18" charset="0"/>
                        </a:rPr>
                        <a:t>)</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extLst>
                  <a:ext uri="{0D108BD9-81ED-4DB2-BD59-A6C34878D82A}">
                    <a16:rowId xmlns="" xmlns:a16="http://schemas.microsoft.com/office/drawing/2014/main" val="567895807"/>
                  </a:ext>
                </a:extLst>
              </a:tr>
              <a:tr h="1090834">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з </a:t>
                      </a:r>
                      <a:r>
                        <a:rPr lang="ru-RU" sz="1400" dirty="0" err="1">
                          <a:effectLst/>
                          <a:latin typeface="Times New Roman" panose="02020603050405020304" pitchFamily="18" charset="0"/>
                          <a:cs typeface="Times New Roman" panose="02020603050405020304" pitchFamily="18" charset="0"/>
                        </a:rPr>
                        <a:t>іменниками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прикметниками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займенниками</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прислівниками</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якщо</a:t>
                      </a:r>
                      <a:r>
                        <a:rPr lang="ru-RU" sz="1400" dirty="0">
                          <a:effectLst/>
                          <a:latin typeface="Times New Roman" panose="02020603050405020304" pitchFamily="18" charset="0"/>
                          <a:cs typeface="Times New Roman" panose="02020603050405020304" pitchFamily="18" charset="0"/>
                        </a:rPr>
                        <a:t> вони в </a:t>
                      </a:r>
                      <a:r>
                        <a:rPr lang="ru-RU" sz="1400" dirty="0" err="1">
                          <a:effectLst/>
                          <a:latin typeface="Times New Roman" panose="02020603050405020304" pitchFamily="18" charset="0"/>
                          <a:cs typeface="Times New Roman" panose="02020603050405020304" pitchFamily="18" charset="0"/>
                        </a:rPr>
                        <a:t>сполученні</a:t>
                      </a:r>
                      <a:r>
                        <a:rPr lang="ru-RU" sz="1400" dirty="0">
                          <a:effectLst/>
                          <a:latin typeface="Times New Roman" panose="02020603050405020304" pitchFamily="18" charset="0"/>
                          <a:cs typeface="Times New Roman" panose="02020603050405020304" pitchFamily="18" charset="0"/>
                        </a:rPr>
                        <a:t> з не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означають</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одне</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поняття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tc>
                  <a:txBody>
                    <a:bodyPr/>
                    <a:lstStyle/>
                    <a:p>
                      <a:pPr algn="ct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несподіванка</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незбагненний</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неабиякий</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немов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extLst>
                  <a:ext uri="{0D108BD9-81ED-4DB2-BD59-A6C34878D82A}">
                    <a16:rowId xmlns="" xmlns:a16="http://schemas.microsoft.com/office/drawing/2014/main" val="681717768"/>
                  </a:ext>
                </a:extLst>
              </a:tr>
              <a:tr h="1212857">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у </a:t>
                      </a:r>
                      <a:r>
                        <a:rPr lang="ru-RU" sz="1400" dirty="0" err="1">
                          <a:effectLst/>
                          <a:latin typeface="Times New Roman" panose="02020603050405020304" pitchFamily="18" charset="0"/>
                          <a:cs typeface="Times New Roman" panose="02020603050405020304" pitchFamily="18" charset="0"/>
                        </a:rPr>
                        <a:t>складі</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префікса</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недо</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який</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означає</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дію</a:t>
                      </a:r>
                      <a:r>
                        <a:rPr lang="ru-RU" sz="1400" dirty="0">
                          <a:effectLst/>
                          <a:latin typeface="Times New Roman" panose="02020603050405020304" pitchFamily="18" charset="0"/>
                          <a:cs typeface="Times New Roman" panose="02020603050405020304" pitchFamily="18" charset="0"/>
                        </a:rPr>
                        <a:t>, стан </a:t>
                      </a:r>
                      <a:r>
                        <a:rPr lang="ru-RU" sz="1400" dirty="0" err="1">
                          <a:effectLst/>
                          <a:latin typeface="Times New Roman" panose="02020603050405020304" pitchFamily="18" charset="0"/>
                          <a:cs typeface="Times New Roman" panose="02020603050405020304" pitchFamily="18" charset="0"/>
                        </a:rPr>
                        <a:t>або</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якість</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що</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виявляються</a:t>
                      </a:r>
                      <a:r>
                        <a:rPr lang="ru-RU" sz="1400" dirty="0">
                          <a:effectLst/>
                          <a:latin typeface="Times New Roman" panose="02020603050405020304" pitchFamily="18" charset="0"/>
                          <a:cs typeface="Times New Roman" panose="02020603050405020304" pitchFamily="18" charset="0"/>
                        </a:rPr>
                        <a:t> в </a:t>
                      </a:r>
                      <a:r>
                        <a:rPr lang="ru-RU" sz="1400" dirty="0" err="1">
                          <a:effectLst/>
                          <a:latin typeface="Times New Roman" panose="02020603050405020304" pitchFamily="18" charset="0"/>
                          <a:cs typeface="Times New Roman" panose="02020603050405020304" pitchFamily="18" charset="0"/>
                        </a:rPr>
                        <a:t>процесах</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ознаках</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a:effectLst/>
                          <a:latin typeface="Times New Roman" panose="02020603050405020304" pitchFamily="18" charset="0"/>
                          <a:cs typeface="Times New Roman" panose="02020603050405020304" pitchFamily="18" charset="0"/>
                        </a:rPr>
                        <a:t>і предметах у </a:t>
                      </a:r>
                      <a:r>
                        <a:rPr lang="ru-RU" sz="1400" dirty="0" err="1">
                          <a:effectLst/>
                          <a:latin typeface="Times New Roman" panose="02020603050405020304" pitchFamily="18" charset="0"/>
                          <a:cs typeface="Times New Roman" panose="02020603050405020304" pitchFamily="18" charset="0"/>
                        </a:rPr>
                        <a:t>неповній</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мірі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tc>
                  <a:txBody>
                    <a:bodyPr/>
                    <a:lstStyle/>
                    <a:p>
                      <a:pPr algn="ct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недоплатити</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недописаний</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недоліток</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extLst>
                  <a:ext uri="{0D108BD9-81ED-4DB2-BD59-A6C34878D82A}">
                    <a16:rowId xmlns="" xmlns:a16="http://schemas.microsoft.com/office/drawing/2014/main" val="401536782"/>
                  </a:ext>
                </a:extLst>
              </a:tr>
              <a:tr h="1090834">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з </a:t>
                      </a:r>
                      <a:r>
                        <a:rPr lang="ru-RU" sz="1400" dirty="0" err="1">
                          <a:effectLst/>
                          <a:latin typeface="Times New Roman" panose="02020603050405020304" pitchFamily="18" charset="0"/>
                          <a:cs typeface="Times New Roman" panose="02020603050405020304" pitchFamily="18" charset="0"/>
                        </a:rPr>
                        <a:t>дієприкметником</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якщо</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він</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є</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означенням</a:t>
                      </a:r>
                      <a:r>
                        <a:rPr lang="ru-RU" sz="1400" dirty="0">
                          <a:effectLst/>
                          <a:latin typeface="Times New Roman" panose="02020603050405020304" pitchFamily="18" charset="0"/>
                          <a:cs typeface="Times New Roman" panose="02020603050405020304" pitchFamily="18" charset="0"/>
                        </a:rPr>
                        <a:t> (а не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присудком</a:t>
                      </a:r>
                      <a:r>
                        <a:rPr lang="ru-RU" sz="1400" dirty="0">
                          <a:effectLst/>
                          <a:latin typeface="Times New Roman" panose="02020603050405020304" pitchFamily="18" charset="0"/>
                          <a:cs typeface="Times New Roman" panose="02020603050405020304" pitchFamily="18" charset="0"/>
                        </a:rPr>
                        <a:t>) і не </a:t>
                      </a:r>
                      <a:r>
                        <a:rPr lang="ru-RU" sz="1400" dirty="0" err="1">
                          <a:effectLst/>
                          <a:latin typeface="Times New Roman" panose="02020603050405020304" pitchFamily="18" charset="0"/>
                          <a:cs typeface="Times New Roman" panose="02020603050405020304" pitchFamily="18" charset="0"/>
                        </a:rPr>
                        <a:t>має</a:t>
                      </a:r>
                      <a:r>
                        <a:rPr lang="ru-RU" sz="1400" dirty="0">
                          <a:effectLst/>
                          <a:latin typeface="Times New Roman" panose="02020603050405020304" pitchFamily="18" charset="0"/>
                          <a:cs typeface="Times New Roman" panose="02020603050405020304" pitchFamily="18" charset="0"/>
                        </a:rPr>
                        <a:t> при </a:t>
                      </a:r>
                      <a:r>
                        <a:rPr lang="ru-RU" sz="1400" dirty="0" err="1">
                          <a:effectLst/>
                          <a:latin typeface="Times New Roman" panose="02020603050405020304" pitchFamily="18" charset="0"/>
                          <a:cs typeface="Times New Roman" panose="02020603050405020304" pitchFamily="18" charset="0"/>
                        </a:rPr>
                        <a:t>собі</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пояснювальних</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слів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tc>
                  <a:txBody>
                    <a:bodyPr/>
                    <a:lstStyle/>
                    <a:p>
                      <a:pPr algn="ctr">
                        <a:lnSpc>
                          <a:spcPct val="115000"/>
                        </a:lnSpc>
                        <a:spcAft>
                          <a:spcPts val="0"/>
                        </a:spcAft>
                      </a:pPr>
                      <a:r>
                        <a:rPr lang="ru-RU" sz="1400" dirty="0" err="1">
                          <a:effectLst/>
                          <a:latin typeface="Times New Roman" panose="02020603050405020304" pitchFamily="18" charset="0"/>
                          <a:cs typeface="Times New Roman" panose="02020603050405020304" pitchFamily="18" charset="0"/>
                        </a:rPr>
                        <a:t>незакінчений</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твір</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невирішені</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питання</a:t>
                      </a:r>
                      <a:r>
                        <a:rPr lang="ru-RU" sz="1400" dirty="0">
                          <a:effectLst/>
                          <a:latin typeface="Times New Roman" panose="02020603050405020304" pitchFamily="18" charset="0"/>
                          <a:cs typeface="Times New Roman" panose="02020603050405020304" pitchFamily="18" charset="0"/>
                        </a:rPr>
                        <a:t>, </a:t>
                      </a:r>
                      <a:br>
                        <a:rPr lang="ru-RU" sz="1400" dirty="0">
                          <a:effectLst/>
                          <a:latin typeface="Times New Roman" panose="02020603050405020304" pitchFamily="18" charset="0"/>
                          <a:cs typeface="Times New Roman" panose="02020603050405020304" pitchFamily="18" charset="0"/>
                        </a:rPr>
                      </a:br>
                      <a:r>
                        <a:rPr lang="ru-RU" sz="1400" dirty="0" err="1">
                          <a:effectLst/>
                          <a:latin typeface="Times New Roman" panose="02020603050405020304" pitchFamily="18" charset="0"/>
                          <a:cs typeface="Times New Roman" panose="02020603050405020304" pitchFamily="18" charset="0"/>
                        </a:rPr>
                        <a:t>неспростовані</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факти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367" marR="16367" marT="16367" marB="16367" anchor="ctr"/>
                </a:tc>
                <a:extLst>
                  <a:ext uri="{0D108BD9-81ED-4DB2-BD59-A6C34878D82A}">
                    <a16:rowId xmlns="" xmlns:a16="http://schemas.microsoft.com/office/drawing/2014/main" val="1529336245"/>
                  </a:ext>
                </a:extLst>
              </a:tr>
            </a:tbl>
          </a:graphicData>
        </a:graphic>
      </p:graphicFrame>
    </p:spTree>
    <p:extLst>
      <p:ext uri="{BB962C8B-B14F-4D97-AF65-F5344CB8AC3E}">
        <p14:creationId xmlns="" xmlns:p14="http://schemas.microsoft.com/office/powerpoint/2010/main" val="682727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 xmlns:a16="http://schemas.microsoft.com/office/drawing/2014/main" id="{7894A936-0F06-F048-AE7B-91514237CE07}"/>
              </a:ext>
            </a:extLst>
          </p:cNvPr>
          <p:cNvGraphicFramePr>
            <a:graphicFrameLocks noGrp="1"/>
          </p:cNvGraphicFramePr>
          <p:nvPr>
            <p:extLst>
              <p:ext uri="{D42A27DB-BD31-4B8C-83A1-F6EECF244321}">
                <p14:modId xmlns="" xmlns:p14="http://schemas.microsoft.com/office/powerpoint/2010/main" val="1759048426"/>
              </p:ext>
            </p:extLst>
          </p:nvPr>
        </p:nvGraphicFramePr>
        <p:xfrm>
          <a:off x="0" y="0"/>
          <a:ext cx="9144000" cy="6991656"/>
        </p:xfrm>
        <a:graphic>
          <a:graphicData uri="http://schemas.openxmlformats.org/drawingml/2006/table">
            <a:tbl>
              <a:tblPr firstRow="1" firstCol="1" bandRow="1">
                <a:tableStyleId>{D7AC3CCA-C797-4891-BE02-D94E43425B78}</a:tableStyleId>
              </a:tblPr>
              <a:tblGrid>
                <a:gridCol w="3998794">
                  <a:extLst>
                    <a:ext uri="{9D8B030D-6E8A-4147-A177-3AD203B41FA5}">
                      <a16:colId xmlns="" xmlns:a16="http://schemas.microsoft.com/office/drawing/2014/main" val="2165788696"/>
                    </a:ext>
                  </a:extLst>
                </a:gridCol>
                <a:gridCol w="5145206">
                  <a:extLst>
                    <a:ext uri="{9D8B030D-6E8A-4147-A177-3AD203B41FA5}">
                      <a16:colId xmlns="" xmlns:a16="http://schemas.microsoft.com/office/drawing/2014/main" val="4113084572"/>
                    </a:ext>
                  </a:extLst>
                </a:gridCol>
              </a:tblGrid>
              <a:tr h="315439">
                <a:tc gridSpan="2">
                  <a:txBody>
                    <a:bodyPr/>
                    <a:lstStyle/>
                    <a:p>
                      <a:pPr algn="ctr">
                        <a:lnSpc>
                          <a:spcPct val="115000"/>
                        </a:lnSpc>
                        <a:spcAft>
                          <a:spcPts val="0"/>
                        </a:spcAft>
                      </a:pPr>
                      <a:r>
                        <a:rPr lang="ru-RU" sz="2400" dirty="0">
                          <a:effectLst/>
                        </a:rPr>
                        <a:t>НЕ </a:t>
                      </a:r>
                      <a:r>
                        <a:rPr lang="ru-RU" sz="2400" dirty="0" err="1">
                          <a:effectLst/>
                        </a:rPr>
                        <a:t>пишеться</a:t>
                      </a:r>
                      <a:r>
                        <a:rPr lang="ru-RU" sz="2400" dirty="0">
                          <a:effectLst/>
                        </a:rPr>
                        <a:t> </a:t>
                      </a:r>
                      <a:r>
                        <a:rPr lang="ru-RU" sz="2400" dirty="0" err="1">
                          <a:effectLst/>
                        </a:rPr>
                        <a:t>окремо</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tc hMerge="1">
                  <a:txBody>
                    <a:bodyPr/>
                    <a:lstStyle/>
                    <a:p>
                      <a:endParaRPr lang="ru-RU"/>
                    </a:p>
                  </a:txBody>
                  <a:tcPr/>
                </a:tc>
                <a:extLst>
                  <a:ext uri="{0D108BD9-81ED-4DB2-BD59-A6C34878D82A}">
                    <a16:rowId xmlns="" xmlns:a16="http://schemas.microsoft.com/office/drawing/2014/main" val="3036007315"/>
                  </a:ext>
                </a:extLst>
              </a:tr>
              <a:tr h="315439">
                <a:tc>
                  <a:txBody>
                    <a:bodyPr/>
                    <a:lstStyle/>
                    <a:p>
                      <a:pPr algn="ctr">
                        <a:lnSpc>
                          <a:spcPct val="115000"/>
                        </a:lnSpc>
                        <a:spcAft>
                          <a:spcPts val="0"/>
                        </a:spcAft>
                      </a:pPr>
                      <a:r>
                        <a:rPr lang="ru-RU" sz="1400" dirty="0">
                          <a:effectLst/>
                        </a:rPr>
                        <a:t>Правила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tc>
                  <a:txBody>
                    <a:bodyPr/>
                    <a:lstStyle/>
                    <a:p>
                      <a:pPr algn="ctr">
                        <a:lnSpc>
                          <a:spcPct val="115000"/>
                        </a:lnSpc>
                        <a:spcAft>
                          <a:spcPts val="0"/>
                        </a:spcAft>
                      </a:pPr>
                      <a:r>
                        <a:rPr lang="ru-RU" sz="1400" dirty="0" err="1">
                          <a:effectLst/>
                        </a:rPr>
                        <a:t>Приклади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extLst>
                  <a:ext uri="{0D108BD9-81ED-4DB2-BD59-A6C34878D82A}">
                    <a16:rowId xmlns="" xmlns:a16="http://schemas.microsoft.com/office/drawing/2014/main" val="4099195223"/>
                  </a:ext>
                </a:extLst>
              </a:tr>
              <a:tr h="893370">
                <a:tc>
                  <a:txBody>
                    <a:bodyPr/>
                    <a:lstStyle/>
                    <a:p>
                      <a:pPr algn="ctr">
                        <a:lnSpc>
                          <a:spcPct val="115000"/>
                        </a:lnSpc>
                        <a:spcAft>
                          <a:spcPts val="0"/>
                        </a:spcAft>
                      </a:pPr>
                      <a:r>
                        <a:rPr lang="ru-RU" sz="1400" dirty="0">
                          <a:effectLst/>
                        </a:rPr>
                        <a:t>з </a:t>
                      </a:r>
                      <a:r>
                        <a:rPr lang="ru-RU" sz="1400" dirty="0" err="1">
                          <a:effectLst/>
                        </a:rPr>
                        <a:t>дієсловами</a:t>
                      </a:r>
                      <a:r>
                        <a:rPr lang="ru-RU" sz="1400" dirty="0">
                          <a:effectLst/>
                        </a:rPr>
                        <a:t>, </a:t>
                      </a:r>
                      <a:r>
                        <a:rPr lang="ru-RU" sz="1400" dirty="0" err="1">
                          <a:effectLst/>
                        </a:rPr>
                        <a:t>дієприслівниками</a:t>
                      </a:r>
                      <a:r>
                        <a:rPr lang="ru-RU" sz="1400" dirty="0">
                          <a:effectLst/>
                        </a:rPr>
                        <a:t>, </a:t>
                      </a:r>
                      <a:r>
                        <a:rPr lang="ru-RU" sz="1400" dirty="0" err="1">
                          <a:effectLst/>
                        </a:rPr>
                        <a:t>займенниками</a:t>
                      </a:r>
                      <a:r>
                        <a:rPr lang="ru-RU" sz="1400" dirty="0">
                          <a:effectLst/>
                        </a:rPr>
                        <a:t>, </a:t>
                      </a:r>
                      <a:br>
                        <a:rPr lang="ru-RU" sz="1400" dirty="0">
                          <a:effectLst/>
                        </a:rPr>
                      </a:br>
                      <a:r>
                        <a:rPr lang="ru-RU" sz="1400" dirty="0" err="1">
                          <a:effectLst/>
                        </a:rPr>
                        <a:t>числівниками</a:t>
                      </a:r>
                      <a:r>
                        <a:rPr lang="ru-RU" sz="1400" dirty="0">
                          <a:effectLst/>
                        </a:rPr>
                        <a:t>, </a:t>
                      </a:r>
                      <a:r>
                        <a:rPr lang="ru-RU" sz="1400" dirty="0" err="1">
                          <a:effectLst/>
                        </a:rPr>
                        <a:t>службовими</a:t>
                      </a:r>
                      <a:r>
                        <a:rPr lang="ru-RU" sz="1400" dirty="0">
                          <a:effectLst/>
                        </a:rPr>
                        <a:t> </a:t>
                      </a:r>
                      <a:r>
                        <a:rPr lang="ru-RU" sz="1400" dirty="0" err="1">
                          <a:effectLst/>
                        </a:rPr>
                        <a:t>частинами</a:t>
                      </a:r>
                      <a:r>
                        <a:rPr lang="ru-RU" sz="1400" dirty="0">
                          <a:effectLst/>
                        </a:rPr>
                        <a:t> </a:t>
                      </a:r>
                      <a:r>
                        <a:rPr lang="ru-RU" sz="1400" dirty="0" err="1">
                          <a:effectLst/>
                        </a:rPr>
                        <a:t>мови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tc>
                  <a:txBody>
                    <a:bodyPr/>
                    <a:lstStyle/>
                    <a:p>
                      <a:pPr algn="ctr">
                        <a:lnSpc>
                          <a:spcPct val="115000"/>
                        </a:lnSpc>
                        <a:spcAft>
                          <a:spcPts val="0"/>
                        </a:spcAft>
                      </a:pPr>
                      <a:r>
                        <a:rPr lang="ru-RU" sz="1400">
                          <a:effectLst/>
                        </a:rPr>
                        <a:t>не на жарт, не по собі, </a:t>
                      </a:r>
                      <a:br>
                        <a:rPr lang="ru-RU" sz="1400">
                          <a:effectLst/>
                        </a:rPr>
                      </a:br>
                      <a:r>
                        <a:rPr lang="ru-RU" sz="1400">
                          <a:effectLst/>
                        </a:rPr>
                        <a:t>не ти, не п’ятий</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extLst>
                  <a:ext uri="{0D108BD9-81ED-4DB2-BD59-A6C34878D82A}">
                    <a16:rowId xmlns="" xmlns:a16="http://schemas.microsoft.com/office/drawing/2014/main" val="4286535315"/>
                  </a:ext>
                </a:extLst>
              </a:tr>
              <a:tr h="1182338">
                <a:tc>
                  <a:txBody>
                    <a:bodyPr/>
                    <a:lstStyle/>
                    <a:p>
                      <a:pPr algn="ctr">
                        <a:lnSpc>
                          <a:spcPct val="115000"/>
                        </a:lnSpc>
                        <a:spcAft>
                          <a:spcPts val="0"/>
                        </a:spcAft>
                      </a:pPr>
                      <a:r>
                        <a:rPr lang="ru-RU" sz="1400" dirty="0">
                          <a:effectLst/>
                        </a:rPr>
                        <a:t>з </a:t>
                      </a:r>
                      <a:r>
                        <a:rPr lang="ru-RU" sz="1400" dirty="0" err="1">
                          <a:effectLst/>
                        </a:rPr>
                        <a:t>іменниками</a:t>
                      </a:r>
                      <a:r>
                        <a:rPr lang="ru-RU" sz="1400" dirty="0">
                          <a:effectLst/>
                        </a:rPr>
                        <a:t>, </a:t>
                      </a:r>
                      <a:r>
                        <a:rPr lang="ru-RU" sz="1400" dirty="0" err="1">
                          <a:effectLst/>
                        </a:rPr>
                        <a:t>прикметниками</a:t>
                      </a:r>
                      <a:r>
                        <a:rPr lang="ru-RU" sz="1400" dirty="0">
                          <a:effectLst/>
                        </a:rPr>
                        <a:t>, </a:t>
                      </a:r>
                      <a:br>
                        <a:rPr lang="ru-RU" sz="1400" dirty="0">
                          <a:effectLst/>
                        </a:rPr>
                      </a:br>
                      <a:r>
                        <a:rPr lang="ru-RU" sz="1400" dirty="0" err="1">
                          <a:effectLst/>
                        </a:rPr>
                        <a:t>прислівниками</a:t>
                      </a:r>
                      <a:r>
                        <a:rPr lang="ru-RU" sz="1400" dirty="0">
                          <a:effectLst/>
                        </a:rPr>
                        <a:t>, </a:t>
                      </a:r>
                      <a:r>
                        <a:rPr lang="ru-RU" sz="1400" dirty="0" err="1">
                          <a:effectLst/>
                        </a:rPr>
                        <a:t>дієприкметниками</a:t>
                      </a:r>
                      <a:r>
                        <a:rPr lang="ru-RU" sz="1400" dirty="0">
                          <a:effectLst/>
                        </a:rPr>
                        <a:t>, </a:t>
                      </a:r>
                      <a:br>
                        <a:rPr lang="ru-RU" sz="1400" dirty="0">
                          <a:effectLst/>
                        </a:rPr>
                      </a:br>
                      <a:r>
                        <a:rPr lang="ru-RU" sz="1400" dirty="0" err="1">
                          <a:effectLst/>
                        </a:rPr>
                        <a:t>якщо</a:t>
                      </a:r>
                      <a:r>
                        <a:rPr lang="ru-RU" sz="1400" dirty="0">
                          <a:effectLst/>
                        </a:rPr>
                        <a:t> до слова </a:t>
                      </a:r>
                      <a:r>
                        <a:rPr lang="ru-RU" sz="1400" dirty="0" err="1">
                          <a:effectLst/>
                        </a:rPr>
                        <a:t>є</a:t>
                      </a:r>
                      <a:r>
                        <a:rPr lang="ru-RU" sz="1400" dirty="0">
                          <a:effectLst/>
                        </a:rPr>
                        <a:t> </a:t>
                      </a:r>
                      <a:r>
                        <a:rPr lang="ru-RU" sz="1400" dirty="0" err="1">
                          <a:effectLst/>
                        </a:rPr>
                        <a:t>протиставлення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tc>
                  <a:txBody>
                    <a:bodyPr/>
                    <a:lstStyle/>
                    <a:p>
                      <a:pPr algn="ctr">
                        <a:lnSpc>
                          <a:spcPct val="115000"/>
                        </a:lnSpc>
                        <a:spcAft>
                          <a:spcPts val="0"/>
                        </a:spcAft>
                      </a:pPr>
                      <a:r>
                        <a:rPr lang="ru-RU" sz="1400">
                          <a:effectLst/>
                        </a:rPr>
                        <a:t>не друг, а ворог, </a:t>
                      </a:r>
                      <a:br>
                        <a:rPr lang="ru-RU" sz="1400">
                          <a:effectLst/>
                        </a:rPr>
                      </a:br>
                      <a:r>
                        <a:rPr lang="ru-RU" sz="1400">
                          <a:effectLst/>
                        </a:rPr>
                        <a:t>не веселий, а сумний, </a:t>
                      </a:r>
                      <a:br>
                        <a:rPr lang="ru-RU" sz="1400">
                          <a:effectLst/>
                        </a:rPr>
                      </a:br>
                      <a:r>
                        <a:rPr lang="ru-RU" sz="1400">
                          <a:effectLst/>
                        </a:rPr>
                        <a:t>не глибока річка клекоче – </a:t>
                      </a:r>
                      <a:br>
                        <a:rPr lang="ru-RU" sz="1400">
                          <a:effectLst/>
                        </a:rPr>
                      </a:br>
                      <a:r>
                        <a:rPr lang="ru-RU" sz="1400">
                          <a:effectLst/>
                        </a:rPr>
                        <a:t>шумить зелений ліс</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extLst>
                  <a:ext uri="{0D108BD9-81ED-4DB2-BD59-A6C34878D82A}">
                    <a16:rowId xmlns="" xmlns:a16="http://schemas.microsoft.com/office/drawing/2014/main" val="3826060771"/>
                  </a:ext>
                </a:extLst>
              </a:tr>
              <a:tr h="604405">
                <a:tc>
                  <a:txBody>
                    <a:bodyPr/>
                    <a:lstStyle/>
                    <a:p>
                      <a:pPr algn="ctr">
                        <a:lnSpc>
                          <a:spcPct val="115000"/>
                        </a:lnSpc>
                        <a:spcAft>
                          <a:spcPts val="0"/>
                        </a:spcAft>
                      </a:pPr>
                      <a:r>
                        <a:rPr lang="ru-RU" sz="1400" dirty="0">
                          <a:effectLst/>
                        </a:rPr>
                        <a:t>з </a:t>
                      </a:r>
                      <a:r>
                        <a:rPr lang="ru-RU" sz="1400" dirty="0" err="1">
                          <a:effectLst/>
                        </a:rPr>
                        <a:t>дієприкметниками</a:t>
                      </a:r>
                      <a:r>
                        <a:rPr lang="ru-RU" sz="1400" dirty="0">
                          <a:effectLst/>
                        </a:rPr>
                        <a:t>, </a:t>
                      </a:r>
                      <a:r>
                        <a:rPr lang="ru-RU" sz="1400" dirty="0" err="1">
                          <a:effectLst/>
                        </a:rPr>
                        <a:t>якщо</a:t>
                      </a:r>
                      <a:r>
                        <a:rPr lang="ru-RU" sz="1400" dirty="0">
                          <a:effectLst/>
                        </a:rPr>
                        <a:t> вони </a:t>
                      </a:r>
                      <a:r>
                        <a:rPr lang="ru-RU" sz="1400" dirty="0" err="1">
                          <a:effectLst/>
                        </a:rPr>
                        <a:t>мають</a:t>
                      </a:r>
                      <a:r>
                        <a:rPr lang="ru-RU" sz="1400" dirty="0">
                          <a:effectLst/>
                        </a:rPr>
                        <a:t> </a:t>
                      </a:r>
                      <a:br>
                        <a:rPr lang="ru-RU" sz="1400" dirty="0">
                          <a:effectLst/>
                        </a:rPr>
                      </a:br>
                      <a:r>
                        <a:rPr lang="ru-RU" sz="1400" dirty="0" err="1">
                          <a:effectLst/>
                        </a:rPr>
                        <a:t>пояснювальні</a:t>
                      </a:r>
                      <a:r>
                        <a:rPr lang="ru-RU" sz="1400" dirty="0">
                          <a:effectLst/>
                        </a:rPr>
                        <a:t> слова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tc>
                  <a:txBody>
                    <a:bodyPr/>
                    <a:lstStyle/>
                    <a:p>
                      <a:pPr algn="ctr">
                        <a:lnSpc>
                          <a:spcPct val="115000"/>
                        </a:lnSpc>
                        <a:spcAft>
                          <a:spcPts val="0"/>
                        </a:spcAft>
                      </a:pPr>
                      <a:r>
                        <a:rPr lang="ru-RU" sz="1400">
                          <a:effectLst/>
                        </a:rPr>
                        <a:t>не засаджена квітами клумба, </a:t>
                      </a:r>
                      <a:br>
                        <a:rPr lang="ru-RU" sz="1400">
                          <a:effectLst/>
                        </a:rPr>
                      </a:br>
                      <a:r>
                        <a:rPr lang="ru-RU" sz="1400">
                          <a:effectLst/>
                        </a:rPr>
                        <a:t>ніким не визнаний автор</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extLst>
                  <a:ext uri="{0D108BD9-81ED-4DB2-BD59-A6C34878D82A}">
                    <a16:rowId xmlns="" xmlns:a16="http://schemas.microsoft.com/office/drawing/2014/main" val="978539099"/>
                  </a:ext>
                </a:extLst>
              </a:tr>
              <a:tr h="1182338">
                <a:tc>
                  <a:txBody>
                    <a:bodyPr/>
                    <a:lstStyle/>
                    <a:p>
                      <a:pPr algn="ctr">
                        <a:lnSpc>
                          <a:spcPct val="115000"/>
                        </a:lnSpc>
                        <a:spcAft>
                          <a:spcPts val="0"/>
                        </a:spcAft>
                      </a:pPr>
                      <a:r>
                        <a:rPr lang="ru-RU" sz="1400" dirty="0">
                          <a:effectLst/>
                        </a:rPr>
                        <a:t>з </a:t>
                      </a:r>
                      <a:r>
                        <a:rPr lang="ru-RU" sz="1400" dirty="0" err="1">
                          <a:effectLst/>
                        </a:rPr>
                        <a:t>дієсловами</a:t>
                      </a:r>
                      <a:r>
                        <a:rPr lang="ru-RU" sz="1400" dirty="0">
                          <a:effectLst/>
                        </a:rPr>
                        <a:t>, </a:t>
                      </a:r>
                      <a:r>
                        <a:rPr lang="ru-RU" sz="1400" dirty="0" err="1">
                          <a:effectLst/>
                        </a:rPr>
                        <a:t>дієприкметниками</a:t>
                      </a:r>
                      <a:r>
                        <a:rPr lang="ru-RU" sz="1400" dirty="0">
                          <a:effectLst/>
                        </a:rPr>
                        <a:t>, </a:t>
                      </a:r>
                      <a:r>
                        <a:rPr lang="ru-RU" sz="1400" dirty="0" err="1">
                          <a:effectLst/>
                        </a:rPr>
                        <a:t>прислівниками</a:t>
                      </a:r>
                      <a:r>
                        <a:rPr lang="ru-RU" sz="1400" dirty="0">
                          <a:effectLst/>
                        </a:rPr>
                        <a:t>, </a:t>
                      </a:r>
                      <a:br>
                        <a:rPr lang="ru-RU" sz="1400" dirty="0">
                          <a:effectLst/>
                        </a:rPr>
                      </a:br>
                      <a:r>
                        <a:rPr lang="ru-RU" sz="1400" dirty="0" err="1">
                          <a:effectLst/>
                        </a:rPr>
                        <a:t>дієслівними</a:t>
                      </a:r>
                      <a:r>
                        <a:rPr lang="ru-RU" sz="1400" dirty="0">
                          <a:effectLst/>
                        </a:rPr>
                        <a:t> формами на -но, -то, </a:t>
                      </a:r>
                      <a:r>
                        <a:rPr lang="ru-RU" sz="1400" dirty="0" err="1">
                          <a:effectLst/>
                        </a:rPr>
                        <a:t>які</a:t>
                      </a:r>
                      <a:r>
                        <a:rPr lang="ru-RU" sz="1400" dirty="0">
                          <a:effectLst/>
                        </a:rPr>
                        <a:t> </a:t>
                      </a:r>
                      <a:r>
                        <a:rPr lang="ru-RU" sz="1400" dirty="0" err="1">
                          <a:effectLst/>
                        </a:rPr>
                        <a:t>є</a:t>
                      </a:r>
                      <a:r>
                        <a:rPr lang="ru-RU" sz="1400" dirty="0">
                          <a:effectLst/>
                        </a:rPr>
                        <a:t> </a:t>
                      </a:r>
                      <a:r>
                        <a:rPr lang="ru-RU" sz="1400" dirty="0" err="1">
                          <a:effectLst/>
                        </a:rPr>
                        <a:t>присудком</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tc>
                  <a:txBody>
                    <a:bodyPr/>
                    <a:lstStyle/>
                    <a:p>
                      <a:pPr algn="ctr">
                        <a:lnSpc>
                          <a:spcPct val="115000"/>
                        </a:lnSpc>
                        <a:spcAft>
                          <a:spcPts val="0"/>
                        </a:spcAft>
                      </a:pPr>
                      <a:r>
                        <a:rPr lang="ru-RU" sz="1400">
                          <a:effectLst/>
                        </a:rPr>
                        <a:t>праця не закінчена, </a:t>
                      </a:r>
                      <a:br>
                        <a:rPr lang="ru-RU" sz="1400">
                          <a:effectLst/>
                        </a:rPr>
                      </a:br>
                      <a:r>
                        <a:rPr lang="ru-RU" sz="1400">
                          <a:effectLst/>
                        </a:rPr>
                        <a:t>надворі не холодно, </a:t>
                      </a:r>
                      <a:br>
                        <a:rPr lang="ru-RU" sz="1400">
                          <a:effectLst/>
                        </a:rPr>
                      </a:br>
                      <a:r>
                        <a:rPr lang="ru-RU" sz="1400">
                          <a:effectLst/>
                        </a:rPr>
                        <a:t>не підходячи близько, </a:t>
                      </a:r>
                      <a:br>
                        <a:rPr lang="ru-RU" sz="1400">
                          <a:effectLst/>
                        </a:rPr>
                      </a:br>
                      <a:r>
                        <a:rPr lang="ru-RU" sz="1400">
                          <a:effectLst/>
                        </a:rPr>
                        <a:t>роботу не виконано</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extLst>
                  <a:ext uri="{0D108BD9-81ED-4DB2-BD59-A6C34878D82A}">
                    <a16:rowId xmlns="" xmlns:a16="http://schemas.microsoft.com/office/drawing/2014/main" val="2420315502"/>
                  </a:ext>
                </a:extLst>
              </a:tr>
              <a:tr h="1471302">
                <a:tc>
                  <a:txBody>
                    <a:bodyPr/>
                    <a:lstStyle/>
                    <a:p>
                      <a:pPr algn="ctr">
                        <a:lnSpc>
                          <a:spcPct val="115000"/>
                        </a:lnSpc>
                        <a:spcAft>
                          <a:spcPts val="0"/>
                        </a:spcAft>
                      </a:pPr>
                      <a:r>
                        <a:rPr lang="ru-RU" sz="1400" dirty="0">
                          <a:effectLst/>
                        </a:rPr>
                        <a:t>з </a:t>
                      </a:r>
                      <a:r>
                        <a:rPr lang="ru-RU" sz="1400" dirty="0" err="1">
                          <a:effectLst/>
                        </a:rPr>
                        <a:t>прикметником</a:t>
                      </a:r>
                      <a:r>
                        <a:rPr lang="ru-RU" sz="1400" dirty="0">
                          <a:effectLst/>
                        </a:rPr>
                        <a:t>, </a:t>
                      </a:r>
                      <a:r>
                        <a:rPr lang="ru-RU" sz="1400" dirty="0" err="1">
                          <a:effectLst/>
                        </a:rPr>
                        <a:t>який</a:t>
                      </a:r>
                      <a:r>
                        <a:rPr lang="ru-RU" sz="1400" dirty="0">
                          <a:effectLst/>
                        </a:rPr>
                        <a:t> </a:t>
                      </a:r>
                      <a:r>
                        <a:rPr lang="ru-RU" sz="1400" dirty="0" err="1">
                          <a:effectLst/>
                        </a:rPr>
                        <a:t>має</a:t>
                      </a:r>
                      <a:r>
                        <a:rPr lang="ru-RU" sz="1400" dirty="0">
                          <a:effectLst/>
                        </a:rPr>
                        <a:t> при </a:t>
                      </a:r>
                      <a:r>
                        <a:rPr lang="ru-RU" sz="1400" dirty="0" err="1">
                          <a:effectLst/>
                        </a:rPr>
                        <a:t>собі</a:t>
                      </a:r>
                      <a:r>
                        <a:rPr lang="ru-RU" sz="1400" dirty="0">
                          <a:effectLst/>
                        </a:rPr>
                        <a:t> </a:t>
                      </a:r>
                      <a:r>
                        <a:rPr lang="ru-RU" sz="1400" dirty="0" err="1">
                          <a:effectLst/>
                        </a:rPr>
                        <a:t>займенник</a:t>
                      </a:r>
                      <a:r>
                        <a:rPr lang="ru-RU" sz="1400" dirty="0">
                          <a:effectLst/>
                        </a:rPr>
                        <a:t> як </a:t>
                      </a:r>
                      <a:br>
                        <a:rPr lang="ru-RU" sz="1400" dirty="0">
                          <a:effectLst/>
                        </a:rPr>
                      </a:br>
                      <a:r>
                        <a:rPr lang="ru-RU" sz="1400" dirty="0" err="1">
                          <a:effectLst/>
                        </a:rPr>
                        <a:t>пояснювальне</a:t>
                      </a:r>
                      <a:r>
                        <a:rPr lang="ru-RU" sz="1400" dirty="0">
                          <a:effectLst/>
                        </a:rPr>
                        <a:t> слово, </a:t>
                      </a:r>
                      <a:r>
                        <a:rPr lang="ru-RU" sz="1400" dirty="0" err="1">
                          <a:effectLst/>
                        </a:rPr>
                        <a:t>прислівник</a:t>
                      </a:r>
                      <a:r>
                        <a:rPr lang="ru-RU" sz="1400" dirty="0">
                          <a:effectLst/>
                        </a:rPr>
                        <a:t> </a:t>
                      </a:r>
                      <a:r>
                        <a:rPr lang="ru-RU" sz="1400" dirty="0" err="1">
                          <a:effectLst/>
                        </a:rPr>
                        <a:t>із</a:t>
                      </a:r>
                      <a:r>
                        <a:rPr lang="ru-RU" sz="1400" dirty="0">
                          <a:effectLst/>
                        </a:rPr>
                        <a:t> </a:t>
                      </a:r>
                      <a:r>
                        <a:rPr lang="ru-RU" sz="1400" dirty="0" err="1">
                          <a:effectLst/>
                        </a:rPr>
                        <a:t>часткою</a:t>
                      </a:r>
                      <a:r>
                        <a:rPr lang="ru-RU" sz="1400" dirty="0">
                          <a:effectLst/>
                        </a:rPr>
                        <a:t> </a:t>
                      </a:r>
                      <a:r>
                        <a:rPr lang="ru-RU" sz="1400" dirty="0" err="1">
                          <a:effectLst/>
                        </a:rPr>
                        <a:t>ні</a:t>
                      </a:r>
                      <a:r>
                        <a:rPr lang="ru-RU" sz="1400" dirty="0">
                          <a:effectLst/>
                        </a:rPr>
                        <a:t> </a:t>
                      </a:r>
                      <a:r>
                        <a:rPr lang="ru-RU" sz="1400" dirty="0" err="1">
                          <a:effectLst/>
                        </a:rPr>
                        <a:t>або</a:t>
                      </a:r>
                      <a:r>
                        <a:rPr lang="ru-RU" sz="1400" dirty="0">
                          <a:effectLst/>
                        </a:rPr>
                        <a:t> </a:t>
                      </a:r>
                      <a:br>
                        <a:rPr lang="ru-RU" sz="1400" dirty="0">
                          <a:effectLst/>
                        </a:rPr>
                      </a:br>
                      <a:r>
                        <a:rPr lang="ru-RU" sz="1400" dirty="0">
                          <a:effectLst/>
                        </a:rPr>
                        <a:t>слова далеко, </a:t>
                      </a:r>
                      <a:r>
                        <a:rPr lang="ru-RU" sz="1400" dirty="0" err="1">
                          <a:effectLst/>
                        </a:rPr>
                        <a:t>зовсім</a:t>
                      </a:r>
                      <a:r>
                        <a:rPr lang="ru-RU" sz="1400" dirty="0">
                          <a:effectLst/>
                        </a:rPr>
                        <a:t>, аж </a:t>
                      </a:r>
                      <a:r>
                        <a:rPr lang="ru-RU" sz="1400" dirty="0" err="1">
                          <a:effectLst/>
                        </a:rPr>
                        <a:t>ніяк</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tc>
                  <a:txBody>
                    <a:bodyPr/>
                    <a:lstStyle/>
                    <a:p>
                      <a:pPr algn="ctr">
                        <a:lnSpc>
                          <a:spcPct val="115000"/>
                        </a:lnSpc>
                        <a:spcAft>
                          <a:spcPts val="0"/>
                        </a:spcAft>
                      </a:pPr>
                      <a:r>
                        <a:rPr lang="ru-RU" sz="1400" dirty="0" err="1">
                          <a:effectLst/>
                        </a:rPr>
                        <a:t>ні</a:t>
                      </a:r>
                      <a:r>
                        <a:rPr lang="ru-RU" sz="1400" dirty="0">
                          <a:effectLst/>
                        </a:rPr>
                        <a:t> до </a:t>
                      </a:r>
                      <a:r>
                        <a:rPr lang="ru-RU" sz="1400" dirty="0" err="1">
                          <a:effectLst/>
                        </a:rPr>
                        <a:t>чого</a:t>
                      </a:r>
                      <a:r>
                        <a:rPr lang="ru-RU" sz="1400" dirty="0">
                          <a:effectLst/>
                        </a:rPr>
                        <a:t> не </a:t>
                      </a:r>
                      <a:r>
                        <a:rPr lang="ru-RU" sz="1400" dirty="0" err="1">
                          <a:effectLst/>
                        </a:rPr>
                        <a:t>здібний</a:t>
                      </a:r>
                      <a:r>
                        <a:rPr lang="ru-RU" sz="1400" dirty="0">
                          <a:effectLst/>
                        </a:rPr>
                        <a:t>, </a:t>
                      </a:r>
                      <a:br>
                        <a:rPr lang="ru-RU" sz="1400" dirty="0">
                          <a:effectLst/>
                        </a:rPr>
                      </a:br>
                      <a:r>
                        <a:rPr lang="ru-RU" sz="1400" dirty="0" err="1">
                          <a:effectLst/>
                        </a:rPr>
                        <a:t>нітрохи</a:t>
                      </a:r>
                      <a:r>
                        <a:rPr lang="ru-RU" sz="1400" dirty="0">
                          <a:effectLst/>
                        </a:rPr>
                        <a:t> не </a:t>
                      </a:r>
                      <a:r>
                        <a:rPr lang="ru-RU" sz="1400" dirty="0" err="1">
                          <a:effectLst/>
                        </a:rPr>
                        <a:t>цікава</a:t>
                      </a:r>
                      <a:r>
                        <a:rPr lang="ru-RU" sz="1400" dirty="0">
                          <a:effectLst/>
                        </a:rPr>
                        <a:t> </a:t>
                      </a:r>
                      <a:r>
                        <a:rPr lang="ru-RU" sz="1400" dirty="0" err="1">
                          <a:effectLst/>
                        </a:rPr>
                        <a:t>стаття</a:t>
                      </a:r>
                      <a:r>
                        <a:rPr lang="ru-RU" sz="1400" dirty="0">
                          <a:effectLst/>
                        </a:rPr>
                        <a:t>, </a:t>
                      </a:r>
                      <a:br>
                        <a:rPr lang="ru-RU" sz="1400" dirty="0">
                          <a:effectLst/>
                        </a:rPr>
                      </a:br>
                      <a:r>
                        <a:rPr lang="ru-RU" sz="1400" dirty="0">
                          <a:effectLst/>
                        </a:rPr>
                        <a:t>далеко не </a:t>
                      </a:r>
                      <a:r>
                        <a:rPr lang="ru-RU" sz="1400" dirty="0" err="1">
                          <a:effectLst/>
                        </a:rPr>
                        <a:t>досконалий</a:t>
                      </a:r>
                      <a:r>
                        <a:rPr lang="ru-RU" sz="1400" dirty="0">
                          <a:effectLst/>
                        </a:rPr>
                        <a:t> сюжет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extLst>
                  <a:ext uri="{0D108BD9-81ED-4DB2-BD59-A6C34878D82A}">
                    <a16:rowId xmlns="" xmlns:a16="http://schemas.microsoft.com/office/drawing/2014/main" val="2198412146"/>
                  </a:ext>
                </a:extLst>
              </a:tr>
              <a:tr h="893370">
                <a:tc>
                  <a:txBody>
                    <a:bodyPr/>
                    <a:lstStyle/>
                    <a:p>
                      <a:pPr algn="ctr">
                        <a:lnSpc>
                          <a:spcPct val="115000"/>
                        </a:lnSpc>
                        <a:spcAft>
                          <a:spcPts val="0"/>
                        </a:spcAft>
                      </a:pPr>
                      <a:r>
                        <a:rPr lang="ru-RU" sz="1400">
                          <a:effectLst/>
                        </a:rPr>
                        <a:t>з підсилювальними прислівниками, </a:t>
                      </a:r>
                      <a:br>
                        <a:rPr lang="ru-RU" sz="1400">
                          <a:effectLst/>
                        </a:rPr>
                      </a:br>
                      <a:r>
                        <a:rPr lang="ru-RU" sz="1400">
                          <a:effectLst/>
                        </a:rPr>
                        <a:t>незмінюваними присудковими словами, </a:t>
                      </a:r>
                      <a:br>
                        <a:rPr lang="ru-RU" sz="1400">
                          <a:effectLst/>
                        </a:rPr>
                      </a:br>
                      <a:r>
                        <a:rPr lang="ru-RU" sz="1400">
                          <a:effectLst/>
                        </a:rPr>
                        <a:t>при словах, що пишуться через дефіс</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tc>
                  <a:txBody>
                    <a:bodyPr/>
                    <a:lstStyle/>
                    <a:p>
                      <a:pPr algn="ctr">
                        <a:lnSpc>
                          <a:spcPct val="115000"/>
                        </a:lnSpc>
                        <a:spcAft>
                          <a:spcPts val="0"/>
                        </a:spcAft>
                      </a:pPr>
                      <a:r>
                        <a:rPr lang="ru-RU" sz="1400" dirty="0">
                          <a:effectLst/>
                        </a:rPr>
                        <a:t>не </a:t>
                      </a:r>
                      <a:r>
                        <a:rPr lang="ru-RU" sz="1400" dirty="0" err="1">
                          <a:effectLst/>
                        </a:rPr>
                        <a:t>дуже</a:t>
                      </a:r>
                      <a:r>
                        <a:rPr lang="ru-RU" sz="1400" dirty="0">
                          <a:effectLst/>
                        </a:rPr>
                        <a:t>, не </a:t>
                      </a:r>
                      <a:r>
                        <a:rPr lang="ru-RU" sz="1400" dirty="0" err="1">
                          <a:effectLst/>
                        </a:rPr>
                        <a:t>зовсім</a:t>
                      </a:r>
                      <a:r>
                        <a:rPr lang="ru-RU" sz="1400" dirty="0">
                          <a:effectLst/>
                        </a:rPr>
                        <a:t>, не </a:t>
                      </a:r>
                      <a:r>
                        <a:rPr lang="ru-RU" sz="1400" dirty="0" err="1">
                          <a:effectLst/>
                        </a:rPr>
                        <a:t>можна</a:t>
                      </a:r>
                      <a:r>
                        <a:rPr lang="ru-RU" sz="1400" dirty="0">
                          <a:effectLst/>
                        </a:rPr>
                        <a:t>, </a:t>
                      </a:r>
                      <a:br>
                        <a:rPr lang="ru-RU" sz="1400" dirty="0">
                          <a:effectLst/>
                        </a:rPr>
                      </a:br>
                      <a:r>
                        <a:rPr lang="ru-RU" sz="1400" dirty="0">
                          <a:effectLst/>
                        </a:rPr>
                        <a:t>не треба, не </a:t>
                      </a:r>
                      <a:r>
                        <a:rPr lang="ru-RU" sz="1400" dirty="0" err="1">
                          <a:effectLst/>
                        </a:rPr>
                        <a:t>варт</a:t>
                      </a:r>
                      <a:r>
                        <a:rPr lang="ru-RU" sz="1400" dirty="0">
                          <a:effectLst/>
                        </a:rPr>
                        <a:t>, не </a:t>
                      </a:r>
                      <a:r>
                        <a:rPr lang="ru-RU" sz="1400" dirty="0" err="1">
                          <a:effectLst/>
                        </a:rPr>
                        <a:t>по-товариськи</a:t>
                      </a:r>
                      <a:r>
                        <a:rPr lang="ru-RU" sz="1400" dirty="0">
                          <a:effectLst/>
                        </a:rPr>
                        <a:t>.</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235" marR="14235" marT="14235" marB="14235" anchor="ctr"/>
                </a:tc>
                <a:extLst>
                  <a:ext uri="{0D108BD9-81ED-4DB2-BD59-A6C34878D82A}">
                    <a16:rowId xmlns="" xmlns:a16="http://schemas.microsoft.com/office/drawing/2014/main" val="698476131"/>
                  </a:ext>
                </a:extLst>
              </a:tr>
            </a:tbl>
          </a:graphicData>
        </a:graphic>
      </p:graphicFrame>
    </p:spTree>
    <p:extLst>
      <p:ext uri="{BB962C8B-B14F-4D97-AF65-F5344CB8AC3E}">
        <p14:creationId xmlns="" xmlns:p14="http://schemas.microsoft.com/office/powerpoint/2010/main" val="2670630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 xmlns:a16="http://schemas.microsoft.com/office/drawing/2014/main" id="{614B61BC-8E63-2D44-8AD0-06922AC7ED3F}"/>
              </a:ext>
            </a:extLst>
          </p:cNvPr>
          <p:cNvGraphicFramePr>
            <a:graphicFrameLocks noGrp="1"/>
          </p:cNvGraphicFramePr>
          <p:nvPr>
            <p:extLst>
              <p:ext uri="{D42A27DB-BD31-4B8C-83A1-F6EECF244321}">
                <p14:modId xmlns="" xmlns:p14="http://schemas.microsoft.com/office/powerpoint/2010/main" val="2621657393"/>
              </p:ext>
            </p:extLst>
          </p:nvPr>
        </p:nvGraphicFramePr>
        <p:xfrm>
          <a:off x="0" y="2"/>
          <a:ext cx="9144000" cy="6864051"/>
        </p:xfrm>
        <a:graphic>
          <a:graphicData uri="http://schemas.openxmlformats.org/drawingml/2006/table">
            <a:tbl>
              <a:tblPr firstRow="1" firstCol="1" bandRow="1">
                <a:tableStyleId>{16D9F66E-5EB9-4882-86FB-DCBF35E3C3E4}</a:tableStyleId>
              </a:tblPr>
              <a:tblGrid>
                <a:gridCol w="4572000">
                  <a:extLst>
                    <a:ext uri="{9D8B030D-6E8A-4147-A177-3AD203B41FA5}">
                      <a16:colId xmlns="" xmlns:a16="http://schemas.microsoft.com/office/drawing/2014/main" val="2941469717"/>
                    </a:ext>
                  </a:extLst>
                </a:gridCol>
                <a:gridCol w="4572000">
                  <a:extLst>
                    <a:ext uri="{9D8B030D-6E8A-4147-A177-3AD203B41FA5}">
                      <a16:colId xmlns="" xmlns:a16="http://schemas.microsoft.com/office/drawing/2014/main" val="1885734830"/>
                    </a:ext>
                  </a:extLst>
                </a:gridCol>
              </a:tblGrid>
              <a:tr h="486986">
                <a:tc gridSpan="2">
                  <a:txBody>
                    <a:bodyPr/>
                    <a:lstStyle/>
                    <a:p>
                      <a:pPr algn="ctr">
                        <a:lnSpc>
                          <a:spcPct val="115000"/>
                        </a:lnSpc>
                        <a:spcAft>
                          <a:spcPts val="0"/>
                        </a:spcAft>
                      </a:pPr>
                      <a:r>
                        <a:rPr lang="ru-RU" sz="2400" dirty="0">
                          <a:effectLst/>
                          <a:latin typeface="Times New Roman" panose="02020603050405020304" pitchFamily="18" charset="0"/>
                          <a:cs typeface="Times New Roman" panose="02020603050405020304" pitchFamily="18" charset="0"/>
                        </a:rPr>
                        <a:t>НІ </a:t>
                      </a:r>
                      <a:r>
                        <a:rPr lang="ru-RU" sz="2400" dirty="0" err="1">
                          <a:effectLst/>
                          <a:latin typeface="Times New Roman" panose="02020603050405020304" pitchFamily="18" charset="0"/>
                          <a:cs typeface="Times New Roman" panose="02020603050405020304" pitchFamily="18" charset="0"/>
                        </a:rPr>
                        <a:t>пишеться</a:t>
                      </a:r>
                      <a:r>
                        <a:rPr lang="ru-RU" sz="2400" dirty="0">
                          <a:effectLst/>
                          <a:latin typeface="Times New Roman" panose="02020603050405020304" pitchFamily="18" charset="0"/>
                          <a:cs typeface="Times New Roman" panose="02020603050405020304" pitchFamily="18" charset="0"/>
                        </a:rPr>
                        <a:t> разом</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hMerge="1">
                  <a:txBody>
                    <a:bodyPr/>
                    <a:lstStyle/>
                    <a:p>
                      <a:endParaRPr lang="ru-RU"/>
                    </a:p>
                  </a:txBody>
                  <a:tcPr/>
                </a:tc>
                <a:extLst>
                  <a:ext uri="{0D108BD9-81ED-4DB2-BD59-A6C34878D82A}">
                    <a16:rowId xmlns="" xmlns:a16="http://schemas.microsoft.com/office/drawing/2014/main" val="3460107578"/>
                  </a:ext>
                </a:extLst>
              </a:tr>
              <a:tr h="486986">
                <a:tc>
                  <a:txBody>
                    <a:bodyPr/>
                    <a:lstStyle/>
                    <a:p>
                      <a:pPr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Правила</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a:txBody>
                    <a:bodyPr/>
                    <a:lstStyle/>
                    <a:p>
                      <a:pPr algn="ctr">
                        <a:lnSpc>
                          <a:spcPct val="115000"/>
                        </a:lnSpc>
                        <a:spcAft>
                          <a:spcPts val="0"/>
                        </a:spcAft>
                      </a:pPr>
                      <a:r>
                        <a:rPr lang="ru-RU" sz="1800" dirty="0" err="1">
                          <a:effectLst/>
                          <a:latin typeface="Times New Roman" panose="02020603050405020304" pitchFamily="18" charset="0"/>
                          <a:cs typeface="Times New Roman" panose="02020603050405020304" pitchFamily="18" charset="0"/>
                        </a:rPr>
                        <a:t>Приклади</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 xmlns:a16="http://schemas.microsoft.com/office/drawing/2014/main" val="470628066"/>
                  </a:ext>
                </a:extLst>
              </a:tr>
              <a:tr h="486986">
                <a:tc>
                  <a:txBody>
                    <a:bodyPr/>
                    <a:lstStyle/>
                    <a:p>
                      <a:pPr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у </a:t>
                      </a:r>
                      <a:r>
                        <a:rPr lang="ru-RU" sz="1800" dirty="0" err="1">
                          <a:effectLst/>
                          <a:latin typeface="Times New Roman" panose="02020603050405020304" pitchFamily="18" charset="0"/>
                          <a:cs typeface="Times New Roman" panose="02020603050405020304" pitchFamily="18" charset="0"/>
                        </a:rPr>
                        <a:t>заперечних</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займенниках</a:t>
                      </a:r>
                      <a:r>
                        <a:rPr lang="ru-RU" sz="1800" dirty="0">
                          <a:effectLst/>
                          <a:latin typeface="Times New Roman" panose="02020603050405020304" pitchFamily="18" charset="0"/>
                          <a:cs typeface="Times New Roman" panose="02020603050405020304" pitchFamily="18" charset="0"/>
                        </a:rPr>
                        <a:t> і </a:t>
                      </a:r>
                      <a:r>
                        <a:rPr lang="ru-RU" sz="1800" dirty="0" err="1">
                          <a:effectLst/>
                          <a:latin typeface="Times New Roman" panose="02020603050405020304" pitchFamily="18" charset="0"/>
                          <a:cs typeface="Times New Roman" panose="02020603050405020304" pitchFamily="18" charset="0"/>
                        </a:rPr>
                        <a:t>прислівниках</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a:txBody>
                    <a:bodyPr/>
                    <a:lstStyle/>
                    <a:p>
                      <a:pPr algn="ctr">
                        <a:lnSpc>
                          <a:spcPct val="115000"/>
                        </a:lnSpc>
                        <a:spcAft>
                          <a:spcPts val="0"/>
                        </a:spcAft>
                      </a:pPr>
                      <a:r>
                        <a:rPr lang="ru-RU" sz="1800" dirty="0" err="1">
                          <a:effectLst/>
                          <a:latin typeface="Times New Roman" panose="02020603050405020304" pitchFamily="18" charset="0"/>
                          <a:cs typeface="Times New Roman" panose="02020603050405020304" pitchFamily="18" charset="0"/>
                        </a:rPr>
                        <a:t>ніхто</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ніякий</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ніде</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нікуди</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ніяк</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 xmlns:a16="http://schemas.microsoft.com/office/drawing/2014/main" val="987061647"/>
                  </a:ext>
                </a:extLst>
              </a:tr>
              <a:tr h="694194">
                <a:tc>
                  <a:txBody>
                    <a:bodyPr/>
                    <a:lstStyle/>
                    <a:p>
                      <a:pPr algn="ctr">
                        <a:lnSpc>
                          <a:spcPct val="115000"/>
                        </a:lnSpc>
                        <a:spcAft>
                          <a:spcPts val="0"/>
                        </a:spcAft>
                      </a:pPr>
                      <a:r>
                        <a:rPr lang="ru-RU" sz="1800" dirty="0" err="1">
                          <a:effectLst/>
                          <a:latin typeface="Times New Roman" panose="02020603050405020304" pitchFamily="18" charset="0"/>
                          <a:cs typeface="Times New Roman" panose="02020603050405020304" pitchFamily="18" charset="0"/>
                        </a:rPr>
                        <a:t>якщо</a:t>
                      </a:r>
                      <a:r>
                        <a:rPr lang="ru-RU" sz="1800" dirty="0">
                          <a:effectLst/>
                          <a:latin typeface="Times New Roman" panose="02020603050405020304" pitchFamily="18" charset="0"/>
                          <a:cs typeface="Times New Roman" panose="02020603050405020304" pitchFamily="18" charset="0"/>
                        </a:rPr>
                        <a:t> слово без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не </a:t>
                      </a:r>
                      <a:r>
                        <a:rPr lang="ru-RU" sz="1800" dirty="0" err="1">
                          <a:effectLst/>
                          <a:latin typeface="Times New Roman" panose="02020603050405020304" pitchFamily="18" charset="0"/>
                          <a:cs typeface="Times New Roman" panose="02020603050405020304" pitchFamily="18" charset="0"/>
                        </a:rPr>
                        <a:t>вживається</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a:txBody>
                    <a:bodyPr/>
                    <a:lstStyle/>
                    <a:p>
                      <a:pPr algn="ctr">
                        <a:lnSpc>
                          <a:spcPct val="115000"/>
                        </a:lnSpc>
                        <a:spcAft>
                          <a:spcPts val="0"/>
                        </a:spcAft>
                      </a:pPr>
                      <a:r>
                        <a:rPr lang="ru-RU" sz="1800" dirty="0" err="1">
                          <a:effectLst/>
                          <a:latin typeface="Times New Roman" panose="02020603050405020304" pitchFamily="18" charset="0"/>
                          <a:cs typeface="Times New Roman" panose="02020603050405020304" pitchFamily="18" charset="0"/>
                        </a:rPr>
                        <a:t>нікчемний</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нічліг</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 xmlns:a16="http://schemas.microsoft.com/office/drawing/2014/main" val="3992857578"/>
                  </a:ext>
                </a:extLst>
              </a:tr>
              <a:tr h="931099">
                <a:tc gridSpan="2">
                  <a:txBody>
                    <a:bodyPr/>
                    <a:lstStyle/>
                    <a:p>
                      <a:pPr algn="ctr">
                        <a:lnSpc>
                          <a:spcPct val="115000"/>
                        </a:lnSpc>
                        <a:spcAft>
                          <a:spcPts val="0"/>
                        </a:spcAft>
                      </a:pPr>
                      <a:r>
                        <a:rPr lang="ru-RU" sz="2400" dirty="0">
                          <a:effectLst/>
                          <a:latin typeface="Times New Roman" panose="02020603050405020304" pitchFamily="18" charset="0"/>
                          <a:cs typeface="Times New Roman" panose="02020603050405020304" pitchFamily="18" charset="0"/>
                        </a:rPr>
                        <a:t>НІ </a:t>
                      </a:r>
                      <a:r>
                        <a:rPr lang="ru-RU" sz="2400" dirty="0" err="1">
                          <a:effectLst/>
                          <a:latin typeface="Times New Roman" panose="02020603050405020304" pitchFamily="18" charset="0"/>
                          <a:cs typeface="Times New Roman" panose="02020603050405020304" pitchFamily="18" charset="0"/>
                        </a:rPr>
                        <a:t>пишеться</a:t>
                      </a: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окремо</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hMerge="1">
                  <a:txBody>
                    <a:bodyPr/>
                    <a:lstStyle/>
                    <a:p>
                      <a:endParaRPr lang="ru-RU"/>
                    </a:p>
                  </a:txBody>
                  <a:tcPr/>
                </a:tc>
                <a:extLst>
                  <a:ext uri="{0D108BD9-81ED-4DB2-BD59-A6C34878D82A}">
                    <a16:rowId xmlns="" xmlns:a16="http://schemas.microsoft.com/office/drawing/2014/main" val="1222006386"/>
                  </a:ext>
                </a:extLst>
              </a:tr>
              <a:tr h="486986">
                <a:tc>
                  <a:txBody>
                    <a:bodyPr/>
                    <a:lstStyle/>
                    <a:p>
                      <a:pPr algn="ctr">
                        <a:lnSpc>
                          <a:spcPct val="115000"/>
                        </a:lnSpc>
                        <a:spcAft>
                          <a:spcPts val="0"/>
                        </a:spcAft>
                      </a:pPr>
                      <a:r>
                        <a:rPr lang="ru-RU" sz="1800">
                          <a:effectLst/>
                          <a:latin typeface="Times New Roman" panose="02020603050405020304" pitchFamily="18" charset="0"/>
                          <a:cs typeface="Times New Roman" panose="02020603050405020304" pitchFamily="18" charset="0"/>
                        </a:rPr>
                        <a:t>Правила</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a:txBody>
                    <a:bodyPr/>
                    <a:lstStyle/>
                    <a:p>
                      <a:pPr algn="ctr">
                        <a:lnSpc>
                          <a:spcPct val="115000"/>
                        </a:lnSpc>
                        <a:spcAft>
                          <a:spcPts val="0"/>
                        </a:spcAft>
                      </a:pPr>
                      <a:r>
                        <a:rPr lang="ru-RU" sz="1800" dirty="0" err="1">
                          <a:effectLst/>
                          <a:latin typeface="Times New Roman" panose="02020603050405020304" pitchFamily="18" charset="0"/>
                          <a:cs typeface="Times New Roman" panose="02020603050405020304" pitchFamily="18" charset="0"/>
                        </a:rPr>
                        <a:t>Приклади</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 xmlns:a16="http://schemas.microsoft.com/office/drawing/2014/main" val="4054791013"/>
                  </a:ext>
                </a:extLst>
              </a:tr>
              <a:tr h="1375211">
                <a:tc>
                  <a:txBody>
                    <a:bodyPr/>
                    <a:lstStyle/>
                    <a:p>
                      <a:pPr algn="ctr">
                        <a:lnSpc>
                          <a:spcPct val="115000"/>
                        </a:lnSpc>
                        <a:spcAft>
                          <a:spcPts val="0"/>
                        </a:spcAft>
                      </a:pPr>
                      <a:r>
                        <a:rPr lang="ru-RU" sz="1800">
                          <a:effectLst/>
                          <a:latin typeface="Times New Roman" panose="02020603050405020304" pitchFamily="18" charset="0"/>
                          <a:cs typeface="Times New Roman" panose="02020603050405020304" pitchFamily="18" charset="0"/>
                        </a:rPr>
                        <a:t>якщо вживається для заперечення наявності </a:t>
                      </a:r>
                      <a:br>
                        <a:rPr lang="ru-RU" sz="1800">
                          <a:effectLst/>
                          <a:latin typeface="Times New Roman" panose="02020603050405020304" pitchFamily="18" charset="0"/>
                          <a:cs typeface="Times New Roman" panose="02020603050405020304" pitchFamily="18" charset="0"/>
                        </a:rPr>
                      </a:br>
                      <a:r>
                        <a:rPr lang="ru-RU" sz="1800">
                          <a:effectLst/>
                          <a:latin typeface="Times New Roman" panose="02020603050405020304" pitchFamily="18" charset="0"/>
                          <a:cs typeface="Times New Roman" panose="02020603050405020304" pitchFamily="18" charset="0"/>
                        </a:rPr>
                        <a:t>предмета чи ознаки, а також в стійких </a:t>
                      </a:r>
                      <a:br>
                        <a:rPr lang="ru-RU" sz="1800">
                          <a:effectLst/>
                          <a:latin typeface="Times New Roman" panose="02020603050405020304" pitchFamily="18" charset="0"/>
                          <a:cs typeface="Times New Roman" panose="02020603050405020304" pitchFamily="18" charset="0"/>
                        </a:rPr>
                      </a:br>
                      <a:r>
                        <a:rPr lang="ru-RU" sz="1800">
                          <a:effectLst/>
                          <a:latin typeface="Times New Roman" panose="02020603050405020304" pitchFamily="18" charset="0"/>
                          <a:cs typeface="Times New Roman" panose="02020603050405020304" pitchFamily="18" charset="0"/>
                        </a:rPr>
                        <a:t>словосполученнях без дієслова-присудка</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a:txBody>
                    <a:bodyPr/>
                    <a:lstStyle/>
                    <a:p>
                      <a:pPr algn="ctr">
                        <a:lnSpc>
                          <a:spcPct val="115000"/>
                        </a:lnSpc>
                        <a:spcAft>
                          <a:spcPts val="0"/>
                        </a:spcAft>
                      </a:pP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краплини</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се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те;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на </a:t>
                      </a:r>
                      <a:r>
                        <a:rPr lang="ru-RU" sz="1800" dirty="0" err="1">
                          <a:effectLst/>
                          <a:latin typeface="Times New Roman" panose="02020603050405020304" pitchFamily="18" charset="0"/>
                          <a:cs typeface="Times New Roman" panose="02020603050405020304" pitchFamily="18" charset="0"/>
                        </a:rPr>
                        <a:t>макове</a:t>
                      </a:r>
                      <a:r>
                        <a:rPr lang="ru-RU" sz="1800" dirty="0">
                          <a:effectLst/>
                          <a:latin typeface="Times New Roman" panose="02020603050405020304" pitchFamily="18" charset="0"/>
                          <a:cs typeface="Times New Roman" panose="02020603050405020304" pitchFamily="18" charset="0"/>
                        </a:rPr>
                        <a:t> </a:t>
                      </a:r>
                      <a:br>
                        <a:rPr lang="ru-RU" sz="1800" dirty="0">
                          <a:effectLst/>
                          <a:latin typeface="Times New Roman" panose="02020603050405020304" pitchFamily="18" charset="0"/>
                          <a:cs typeface="Times New Roman" panose="02020603050405020304" pitchFamily="18" charset="0"/>
                        </a:rPr>
                      </a:br>
                      <a:r>
                        <a:rPr lang="ru-RU" sz="1800" dirty="0">
                          <a:effectLst/>
                          <a:latin typeface="Times New Roman" panose="02020603050405020304" pitchFamily="18" charset="0"/>
                          <a:cs typeface="Times New Roman" panose="02020603050405020304" pitchFamily="18" charset="0"/>
                        </a:rPr>
                        <a:t>зерно;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так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сяк</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 xmlns:a16="http://schemas.microsoft.com/office/drawing/2014/main" val="2017442336"/>
                  </a:ext>
                </a:extLst>
              </a:tr>
              <a:tr h="978450">
                <a:tc>
                  <a:txBody>
                    <a:bodyPr/>
                    <a:lstStyle/>
                    <a:p>
                      <a:pPr algn="ctr">
                        <a:lnSpc>
                          <a:spcPct val="115000"/>
                        </a:lnSpc>
                        <a:spcAft>
                          <a:spcPts val="0"/>
                        </a:spcAft>
                      </a:pPr>
                      <a:r>
                        <a:rPr lang="ru-RU" sz="1800">
                          <a:effectLst/>
                          <a:latin typeface="Times New Roman" panose="02020603050405020304" pitchFamily="18" charset="0"/>
                          <a:cs typeface="Times New Roman" panose="02020603050405020304" pitchFamily="18" charset="0"/>
                        </a:rPr>
                        <a:t>якщо виступає повторювальним сполучником </a:t>
                      </a:r>
                      <a:br>
                        <a:rPr lang="ru-RU" sz="1800">
                          <a:effectLst/>
                          <a:latin typeface="Times New Roman" panose="02020603050405020304" pitchFamily="18" charset="0"/>
                          <a:cs typeface="Times New Roman" panose="02020603050405020304" pitchFamily="18" charset="0"/>
                        </a:rPr>
                      </a:br>
                      <a:r>
                        <a:rPr lang="ru-RU" sz="1800">
                          <a:effectLst/>
                          <a:latin typeface="Times New Roman" panose="02020603050405020304" pitchFamily="18" charset="0"/>
                          <a:cs typeface="Times New Roman" panose="02020603050405020304" pitchFamily="18" charset="0"/>
                        </a:rPr>
                        <a:t>із заперечним єднальним значенням</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a:txBody>
                    <a:bodyPr/>
                    <a:lstStyle/>
                    <a:p>
                      <a:pPr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Не </a:t>
                      </a:r>
                      <a:r>
                        <a:rPr lang="ru-RU" sz="1800" dirty="0" err="1">
                          <a:effectLst/>
                          <a:latin typeface="Times New Roman" panose="02020603050405020304" pitchFamily="18" charset="0"/>
                          <a:cs typeface="Times New Roman" panose="02020603050405020304" pitchFamily="18" charset="0"/>
                        </a:rPr>
                        <a:t>люблять</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кайданів</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слово,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ідея</a:t>
                      </a:r>
                      <a:r>
                        <a:rPr lang="ru-RU" sz="18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a:t>
                      </a:r>
                      <a:r>
                        <a:rPr lang="ru-RU" sz="1800" dirty="0" err="1">
                          <a:effectLst/>
                          <a:latin typeface="Times New Roman" panose="02020603050405020304" pitchFamily="18" charset="0"/>
                          <a:cs typeface="Times New Roman" panose="02020603050405020304" pitchFamily="18" charset="0"/>
                        </a:rPr>
                        <a:t>М.Рильський</a:t>
                      </a:r>
                      <a:r>
                        <a:rPr lang="ru-RU"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 xmlns:a16="http://schemas.microsoft.com/office/drawing/2014/main" val="3788553392"/>
                  </a:ext>
                </a:extLst>
              </a:tr>
              <a:tr h="931099">
                <a:tc>
                  <a:txBody>
                    <a:bodyPr/>
                    <a:lstStyle/>
                    <a:p>
                      <a:pPr algn="ctr">
                        <a:lnSpc>
                          <a:spcPct val="115000"/>
                        </a:lnSpc>
                        <a:spcAft>
                          <a:spcPts val="0"/>
                        </a:spcAft>
                      </a:pPr>
                      <a:r>
                        <a:rPr lang="ru-RU" sz="1800">
                          <a:effectLst/>
                          <a:latin typeface="Times New Roman" panose="02020603050405020304" pitchFamily="18" charset="0"/>
                          <a:cs typeface="Times New Roman" panose="02020603050405020304" pitchFamily="18" charset="0"/>
                        </a:rPr>
                        <a:t>із займенниками та прислівниками, </a:t>
                      </a:r>
                      <a:br>
                        <a:rPr lang="ru-RU" sz="1800">
                          <a:effectLst/>
                          <a:latin typeface="Times New Roman" panose="02020603050405020304" pitchFamily="18" charset="0"/>
                          <a:cs typeface="Times New Roman" panose="02020603050405020304" pitchFamily="18" charset="0"/>
                        </a:rPr>
                      </a:br>
                      <a:r>
                        <a:rPr lang="ru-RU" sz="1800">
                          <a:effectLst/>
                          <a:latin typeface="Times New Roman" panose="02020603050405020304" pitchFamily="18" charset="0"/>
                          <a:cs typeface="Times New Roman" panose="02020603050405020304" pitchFamily="18" charset="0"/>
                        </a:rPr>
                        <a:t>від яких відокремлюється прийменником</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tc>
                  <a:txBody>
                    <a:bodyPr/>
                    <a:lstStyle/>
                    <a:p>
                      <a:pPr algn="ctr">
                        <a:lnSpc>
                          <a:spcPct val="115000"/>
                        </a:lnSpc>
                        <a:spcAft>
                          <a:spcPts val="0"/>
                        </a:spcAft>
                      </a:pP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в кого,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при </a:t>
                      </a:r>
                      <a:r>
                        <a:rPr lang="ru-RU" sz="1800" dirty="0" err="1">
                          <a:effectLst/>
                          <a:latin typeface="Times New Roman" panose="02020603050405020304" pitchFamily="18" charset="0"/>
                          <a:cs typeface="Times New Roman" panose="02020603050405020304" pitchFamily="18" charset="0"/>
                        </a:rPr>
                        <a:t>чому</a:t>
                      </a:r>
                      <a:r>
                        <a:rPr lang="ru-RU" sz="1800" dirty="0">
                          <a:effectLst/>
                          <a:latin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cs typeface="Times New Roman" panose="02020603050405020304" pitchFamily="18" charset="0"/>
                        </a:rPr>
                        <a:t>ні</a:t>
                      </a:r>
                      <a:r>
                        <a:rPr lang="ru-RU" sz="1800" dirty="0">
                          <a:effectLst/>
                          <a:latin typeface="Times New Roman" panose="02020603050405020304" pitchFamily="18" charset="0"/>
                          <a:cs typeface="Times New Roman" panose="02020603050405020304" pitchFamily="18" charset="0"/>
                        </a:rPr>
                        <a:t> в </a:t>
                      </a:r>
                      <a:r>
                        <a:rPr lang="ru-RU" sz="1800" dirty="0" err="1">
                          <a:effectLst/>
                          <a:latin typeface="Times New Roman" panose="02020603050405020304" pitchFamily="18" charset="0"/>
                          <a:cs typeface="Times New Roman" panose="02020603050405020304" pitchFamily="18" charset="0"/>
                        </a:rPr>
                        <a:t>скількох</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 xmlns:a16="http://schemas.microsoft.com/office/drawing/2014/main" val="2398656553"/>
                  </a:ext>
                </a:extLst>
              </a:tr>
            </a:tbl>
          </a:graphicData>
        </a:graphic>
      </p:graphicFrame>
    </p:spTree>
    <p:extLst>
      <p:ext uri="{BB962C8B-B14F-4D97-AF65-F5344CB8AC3E}">
        <p14:creationId xmlns="" xmlns:p14="http://schemas.microsoft.com/office/powerpoint/2010/main" val="767279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002A7FA-90C8-9B46-8FF8-A7017BD9F128}"/>
              </a:ext>
            </a:extLst>
          </p:cNvPr>
          <p:cNvSpPr>
            <a:spLocks noGrp="1"/>
          </p:cNvSpPr>
          <p:nvPr>
            <p:ph type="title"/>
          </p:nvPr>
        </p:nvSpPr>
        <p:spPr>
          <a:xfrm>
            <a:off x="1257300" y="0"/>
            <a:ext cx="7886700" cy="1325563"/>
          </a:xfrm>
        </p:spPr>
        <p:txBody>
          <a:bodyPr>
            <a:normAutofit/>
          </a:bodyPr>
          <a:lstStyle/>
          <a:p>
            <a:pPr algn="ctr"/>
            <a:r>
              <a:rPr lang="ru-RU" sz="3600" b="1" i="1" dirty="0" smtClean="0">
                <a:solidFill>
                  <a:srgbClr val="FF0000"/>
                </a:solidFill>
              </a:rPr>
              <a:t>ДОМАШНЄ ЗАВДАННЯ</a:t>
            </a:r>
            <a:r>
              <a:rPr lang="ru-RU" sz="3600" b="1" i="1" dirty="0" smtClean="0"/>
              <a:t/>
            </a:r>
            <a:br>
              <a:rPr lang="ru-RU" sz="3600" b="1" i="1" dirty="0" smtClean="0"/>
            </a:br>
            <a:r>
              <a:rPr lang="ru-RU" sz="3600" b="1" i="1" dirty="0" smtClean="0"/>
              <a:t>1. </a:t>
            </a:r>
            <a:r>
              <a:rPr lang="ru-RU" sz="3600" b="1" i="1" dirty="0" err="1" smtClean="0"/>
              <a:t>Переписати</a:t>
            </a:r>
            <a:r>
              <a:rPr lang="ru-RU" sz="3600" b="1" i="1" dirty="0"/>
              <a:t>, </a:t>
            </a:r>
            <a:r>
              <a:rPr lang="ru-RU" sz="3600" b="1" i="1" dirty="0" err="1"/>
              <a:t>знімаючи</a:t>
            </a:r>
            <a:r>
              <a:rPr lang="ru-RU" sz="3600" b="1" i="1" dirty="0"/>
              <a:t>  риску.</a:t>
            </a:r>
            <a:endParaRPr lang="ru-RU" sz="3600" b="1" dirty="0"/>
          </a:p>
        </p:txBody>
      </p:sp>
      <p:sp>
        <p:nvSpPr>
          <p:cNvPr id="3" name="Объект 2">
            <a:extLst>
              <a:ext uri="{FF2B5EF4-FFF2-40B4-BE49-F238E27FC236}">
                <a16:creationId xmlns="" xmlns:a16="http://schemas.microsoft.com/office/drawing/2014/main" id="{C99549F7-53F1-E244-8650-4F91435CA7D8}"/>
              </a:ext>
            </a:extLst>
          </p:cNvPr>
          <p:cNvSpPr>
            <a:spLocks noGrp="1"/>
          </p:cNvSpPr>
          <p:nvPr>
            <p:ph idx="1"/>
          </p:nvPr>
        </p:nvSpPr>
        <p:spPr>
          <a:xfrm>
            <a:off x="1257300" y="1433015"/>
            <a:ext cx="7886700" cy="5424985"/>
          </a:xfrm>
        </p:spPr>
        <p:txBody>
          <a:bodyPr>
            <a:normAutofit fontScale="92500" lnSpcReduction="10000"/>
          </a:bodyPr>
          <a:lstStyle/>
          <a:p>
            <a:pPr marL="0" indent="0">
              <a:buNone/>
            </a:pPr>
            <a:r>
              <a:rPr lang="ru-RU" dirty="0" err="1">
                <a:latin typeface="Times New Roman" panose="02020603050405020304" pitchFamily="18" charset="0"/>
                <a:cs typeface="Times New Roman" panose="02020603050405020304" pitchFamily="18" charset="0"/>
              </a:rPr>
              <a:t>Ледареві</a:t>
            </a:r>
            <a:r>
              <a:rPr lang="ru-RU" dirty="0">
                <a:latin typeface="Times New Roman" panose="02020603050405020304" pitchFamily="18" charset="0"/>
                <a:cs typeface="Times New Roman" panose="02020603050405020304" pitchFamily="18" charset="0"/>
              </a:rPr>
              <a:t> й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кчемі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завжди</a:t>
            </a:r>
            <a:r>
              <a:rPr lang="ru-RU" dirty="0">
                <a:latin typeface="Times New Roman" panose="02020603050405020304" pitchFamily="18" charset="0"/>
                <a:cs typeface="Times New Roman" panose="02020603050405020304" pitchFamily="18" charset="0"/>
              </a:rPr>
              <a:t> свято. Голова – як казан, а </a:t>
            </a:r>
            <a:r>
              <a:rPr lang="ru-RU" dirty="0" err="1">
                <a:latin typeface="Times New Roman" panose="02020603050405020304" pitchFamily="18" charset="0"/>
                <a:cs typeface="Times New Roman" panose="02020603050405020304" pitchFamily="18" charset="0"/>
              </a:rPr>
              <a:t>розуму</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/ложки. </a:t>
            </a:r>
            <a:r>
              <a:rPr lang="ru-RU" dirty="0" err="1">
                <a:latin typeface="Times New Roman" panose="02020603050405020304" pitchFamily="18" charset="0"/>
                <a:cs typeface="Times New Roman" panose="02020603050405020304" pitchFamily="18" charset="0"/>
              </a:rPr>
              <a:t>Ледачому</a:t>
            </a:r>
            <a:r>
              <a:rPr lang="ru-RU" dirty="0">
                <a:latin typeface="Times New Roman" panose="02020603050405020304" pitchFamily="18" charset="0"/>
                <a:cs typeface="Times New Roman" panose="02020603050405020304" pitchFamily="18" charset="0"/>
              </a:rPr>
              <a:t> й </a:t>
            </a:r>
            <a:r>
              <a:rPr lang="ru-RU" dirty="0" err="1">
                <a:latin typeface="Times New Roman" panose="02020603050405020304" pitchFamily="18" charset="0"/>
                <a:cs typeface="Times New Roman" panose="02020603050405020304" pitchFamily="18" charset="0"/>
              </a:rPr>
              <a:t>лінуватись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/коли.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хто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озвався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засміявся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хто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майстром</a:t>
            </a:r>
            <a:r>
              <a:rPr lang="ru-RU" dirty="0">
                <a:latin typeface="Times New Roman" panose="02020603050405020304" pitchFamily="18" charset="0"/>
                <a:cs typeface="Times New Roman" panose="02020603050405020304" pitchFamily="18" charset="0"/>
              </a:rPr>
              <a:t> враз не/став. З пустого в </a:t>
            </a:r>
            <a:r>
              <a:rPr lang="ru-RU" dirty="0" err="1">
                <a:latin typeface="Times New Roman" panose="02020603050405020304" pitchFamily="18" charset="0"/>
                <a:cs typeface="Times New Roman" panose="02020603050405020304" pitchFamily="18" charset="0"/>
              </a:rPr>
              <a:t>порожнє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переливати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чого</a:t>
            </a:r>
            <a:r>
              <a:rPr lang="ru-RU" dirty="0">
                <a:latin typeface="Times New Roman" panose="02020603050405020304" pitchFamily="18" charset="0"/>
                <a:cs typeface="Times New Roman" panose="02020603050405020304" pitchFamily="18" charset="0"/>
              </a:rPr>
              <a:t>. Як нема </a:t>
            </a:r>
            <a:r>
              <a:rPr lang="ru-RU" dirty="0" err="1">
                <a:latin typeface="Times New Roman" panose="02020603050405020304" pitchFamily="18" charset="0"/>
                <a:cs typeface="Times New Roman" panose="02020603050405020304" pitchFamily="18" charset="0"/>
              </a:rPr>
              <a:t>пального</a:t>
            </a:r>
            <a:r>
              <a:rPr lang="ru-RU" dirty="0">
                <a:latin typeface="Times New Roman" panose="02020603050405020304" pitchFamily="18" charset="0"/>
                <a:cs typeface="Times New Roman" panose="02020603050405020304" pitchFamily="18" charset="0"/>
              </a:rPr>
              <a:t>, трактор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/до/</a:t>
            </a:r>
            <a:r>
              <a:rPr lang="ru-RU" dirty="0" err="1">
                <a:latin typeface="Times New Roman" panose="02020603050405020304" pitchFamily="18" charset="0"/>
                <a:cs typeface="Times New Roman" panose="02020603050405020304" pitchFamily="18" charset="0"/>
              </a:rPr>
              <a:t>чого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Їздив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/з/</a:t>
            </a:r>
            <a:r>
              <a:rPr lang="ru-RU" dirty="0" err="1">
                <a:latin typeface="Times New Roman" panose="02020603050405020304" pitchFamily="18" charset="0"/>
                <a:cs typeface="Times New Roman" panose="02020603050405020304" pitchFamily="18" charset="0"/>
              </a:rPr>
              <a:t>чим</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привіз</a:t>
            </a:r>
            <a:r>
              <a:rPr lang="ru-RU" dirty="0">
                <a:latin typeface="Times New Roman" panose="02020603050405020304" pitchFamily="18" charset="0"/>
                <a:cs typeface="Times New Roman" panose="02020603050405020304" pitchFamily="18" charset="0"/>
              </a:rPr>
              <a:t> воза. </a:t>
            </a:r>
            <a:r>
              <a:rPr lang="ru-RU" dirty="0" err="1">
                <a:latin typeface="Times New Roman" panose="02020603050405020304" pitchFamily="18" charset="0"/>
                <a:cs typeface="Times New Roman" panose="02020603050405020304" pitchFamily="18" charset="0"/>
              </a:rPr>
              <a:t>Багато</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чим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піти</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/з/</a:t>
            </a:r>
            <a:r>
              <a:rPr lang="ru-RU" dirty="0" err="1">
                <a:latin typeface="Times New Roman" panose="02020603050405020304" pitchFamily="18" charset="0"/>
                <a:cs typeface="Times New Roman" panose="02020603050405020304" pitchFamily="18" charset="0"/>
              </a:rPr>
              <a:t>чим</a:t>
            </a:r>
            <a:r>
              <a:rPr lang="ru-RU" dirty="0">
                <a:latin typeface="Times New Roman" panose="02020603050405020304" pitchFamily="18" charset="0"/>
                <a:cs typeface="Times New Roman" panose="02020603050405020304" pitchFamily="18" charset="0"/>
              </a:rPr>
              <a:t> не/</a:t>
            </a:r>
            <a:r>
              <a:rPr lang="ru-RU" dirty="0" err="1">
                <a:latin typeface="Times New Roman" panose="02020603050405020304" pitchFamily="18" charset="0"/>
                <a:cs typeface="Times New Roman" panose="02020603050405020304" pitchFamily="18" charset="0"/>
              </a:rPr>
              <a:t>вернутись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/кому сама птаха в руки не/</a:t>
            </a:r>
            <a:r>
              <a:rPr lang="ru-RU" dirty="0" err="1">
                <a:latin typeface="Times New Roman" panose="02020603050405020304" pitchFamily="18" charset="0"/>
                <a:cs typeface="Times New Roman" panose="02020603050405020304" pitchFamily="18" charset="0"/>
              </a:rPr>
              <a:t>летить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робота не/ </a:t>
            </a:r>
            <a:r>
              <a:rPr lang="ru-RU" dirty="0" err="1">
                <a:latin typeface="Times New Roman" panose="02020603050405020304" pitchFamily="18" charset="0"/>
                <a:cs typeface="Times New Roman" panose="02020603050405020304" pitchFamily="18" charset="0"/>
              </a:rPr>
              <a:t>лізе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/в/</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ворота. Красно говорить, та </a:t>
            </a:r>
            <a:r>
              <a:rPr lang="ru-RU" dirty="0" err="1">
                <a:latin typeface="Times New Roman" panose="02020603050405020304" pitchFamily="18" charset="0"/>
                <a:cs typeface="Times New Roman" panose="02020603050405020304" pitchFamily="18" charset="0"/>
              </a:rPr>
              <a:t>слухати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чого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/коли не </a:t>
            </a:r>
            <a:r>
              <a:rPr lang="ru-RU" dirty="0" err="1">
                <a:latin typeface="Times New Roman" panose="02020603050405020304" pitchFamily="18" charset="0"/>
                <a:cs typeface="Times New Roman" panose="02020603050405020304" pitchFamily="18" charset="0"/>
              </a:rPr>
              <a:t>знаєш</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причаївся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заєць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ведмідь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шкури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/за/</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гроші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продасть</a:t>
            </a:r>
            <a:r>
              <a:rPr lang="ru-RU" dirty="0">
                <a:latin typeface="Times New Roman" panose="02020603050405020304" pitchFamily="18" charset="0"/>
                <a:cs typeface="Times New Roman" panose="02020603050405020304" pitchFamily="18" charset="0"/>
              </a:rPr>
              <a:t>. Не/бери чужого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чого</a:t>
            </a:r>
            <a:r>
              <a:rPr lang="ru-RU" dirty="0">
                <a:latin typeface="Times New Roman" panose="02020603050405020304" pitchFamily="18" charset="0"/>
                <a:cs typeface="Times New Roman" panose="02020603050405020304" pitchFamily="18" charset="0"/>
              </a:rPr>
              <a:t> й не/</a:t>
            </a:r>
            <a:r>
              <a:rPr lang="ru-RU" dirty="0" err="1">
                <a:latin typeface="Times New Roman" panose="02020603050405020304" pitchFamily="18" charset="0"/>
                <a:cs typeface="Times New Roman" panose="02020603050405020304" pitchFamily="18" charset="0"/>
              </a:rPr>
              <a:t>боятимешся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/кого. Де </a:t>
            </a:r>
            <a:r>
              <a:rPr lang="ru-RU" dirty="0" err="1">
                <a:latin typeface="Times New Roman" panose="02020603050405020304" pitchFamily="18" charset="0"/>
                <a:cs typeface="Times New Roman" panose="02020603050405020304" pitchFamily="18" charset="0"/>
              </a:rPr>
              <a:t>сівач</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ледащо</a:t>
            </a:r>
            <a:r>
              <a:rPr lang="ru-RU" dirty="0">
                <a:latin typeface="Times New Roman" panose="02020603050405020304" pitchFamily="18" charset="0"/>
                <a:cs typeface="Times New Roman" panose="02020603050405020304" pitchFamily="18" charset="0"/>
              </a:rPr>
              <a:t>, там урожай –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нащо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Держися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усьому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міри</a:t>
            </a:r>
            <a:r>
              <a:rPr lang="ru-RU" dirty="0">
                <a:latin typeface="Times New Roman" panose="02020603050405020304" pitchFamily="18" charset="0"/>
                <a:cs typeface="Times New Roman" panose="02020603050405020304" pitchFamily="18" charset="0"/>
              </a:rPr>
              <a:t>, то не/ </a:t>
            </a:r>
            <a:r>
              <a:rPr lang="ru-RU" dirty="0" err="1">
                <a:latin typeface="Times New Roman" panose="02020603050405020304" pitchFamily="18" charset="0"/>
                <a:cs typeface="Times New Roman" panose="02020603050405020304" pitchFamily="18" charset="0"/>
              </a:rPr>
              <a:t>матимеш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/в/</a:t>
            </a:r>
            <a:r>
              <a:rPr lang="ru-RU" dirty="0" err="1">
                <a:latin typeface="Times New Roman" panose="02020603050405020304" pitchFamily="18" charset="0"/>
                <a:cs typeface="Times New Roman" panose="02020603050405020304" pitchFamily="18" charset="0"/>
              </a:rPr>
              <a:t>чому</a:t>
            </a:r>
            <a:r>
              <a:rPr lang="ru-RU" dirty="0">
                <a:latin typeface="Times New Roman" panose="02020603050405020304" pitchFamily="18" charset="0"/>
                <a:cs typeface="Times New Roman" panose="02020603050405020304" pitchFamily="18" charset="0"/>
              </a:rPr>
              <a:t> потреби.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грубо,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/кому не любо. </a:t>
            </a:r>
            <a:r>
              <a:rPr lang="ru-RU" dirty="0" err="1">
                <a:latin typeface="Times New Roman" panose="02020603050405020304" pitchFamily="18" charset="0"/>
                <a:cs typeface="Times New Roman" panose="02020603050405020304" pitchFamily="18" charset="0"/>
              </a:rPr>
              <a:t>Камінь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угору</a:t>
            </a:r>
            <a:r>
              <a:rPr lang="ru-RU" dirty="0">
                <a:latin typeface="Times New Roman" panose="02020603050405020304" pitchFamily="18" charset="0"/>
                <a:cs typeface="Times New Roman" panose="02020603050405020304" pitchFamily="18" charset="0"/>
              </a:rPr>
              <a:t> не котиться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/в/яку пору. В </a:t>
            </a:r>
            <a:r>
              <a:rPr lang="ru-RU" dirty="0" err="1">
                <a:latin typeface="Times New Roman" panose="02020603050405020304" pitchFamily="18" charset="0"/>
                <a:cs typeface="Times New Roman" panose="02020603050405020304" pitchFamily="18" charset="0"/>
              </a:rPr>
              <a:t>чужім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бачить</a:t>
            </a:r>
            <a:r>
              <a:rPr lang="ru-RU" dirty="0">
                <a:latin typeface="Times New Roman" panose="02020603050405020304" pitchFamily="18" charset="0"/>
                <a:cs typeface="Times New Roman" panose="02020603050405020304" pitchFamily="18" charset="0"/>
              </a:rPr>
              <a:t> зразу,  а в </a:t>
            </a:r>
            <a:r>
              <a:rPr lang="ru-RU" dirty="0" err="1">
                <a:latin typeface="Times New Roman" panose="02020603050405020304" pitchFamily="18" charset="0"/>
                <a:cs typeface="Times New Roman" panose="02020603050405020304" pitchFamily="18" charset="0"/>
              </a:rPr>
              <a:t>своїм</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ні</a:t>
            </a:r>
            <a:r>
              <a:rPr lang="ru-RU" dirty="0">
                <a:latin typeface="Times New Roman" panose="02020603050405020304" pitchFamily="18" charset="0"/>
                <a:cs typeface="Times New Roman" panose="02020603050405020304" pitchFamily="18" charset="0"/>
              </a:rPr>
              <a:t>/разу.</a:t>
            </a:r>
          </a:p>
          <a:p>
            <a:pPr marL="0" indent="0">
              <a:buNone/>
            </a:pPr>
            <a:endParaRPr lang="ru-RU" dirty="0"/>
          </a:p>
        </p:txBody>
      </p:sp>
    </p:spTree>
    <p:extLst>
      <p:ext uri="{BB962C8B-B14F-4D97-AF65-F5344CB8AC3E}">
        <p14:creationId xmlns="" xmlns:p14="http://schemas.microsoft.com/office/powerpoint/2010/main" val="28055900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601</Words>
  <Application>Microsoft Office PowerPoint</Application>
  <PresentationFormat>Экран (4:3)</PresentationFormat>
  <Paragraphs>70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Office Theme</vt:lpstr>
      <vt:lpstr>Слайд 1</vt:lpstr>
      <vt:lpstr>Слайд 2</vt:lpstr>
      <vt:lpstr>Слайд 3</vt:lpstr>
      <vt:lpstr>Слайд 4</vt:lpstr>
      <vt:lpstr>  НЕ і НІ з різними частинами мови</vt:lpstr>
      <vt:lpstr>Слайд 6</vt:lpstr>
      <vt:lpstr>Слайд 7</vt:lpstr>
      <vt:lpstr>Слайд 8</vt:lpstr>
      <vt:lpstr>ДОМАШНЄ ЗАВДАННЯ 1. Переписати, знімаючи  риску.</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User</cp:lastModifiedBy>
  <cp:revision>19</cp:revision>
  <dcterms:created xsi:type="dcterms:W3CDTF">2018-09-04T12:10:47Z</dcterms:created>
  <dcterms:modified xsi:type="dcterms:W3CDTF">2020-06-05T17:48:45Z</dcterms:modified>
</cp:coreProperties>
</file>