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65"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EE87C47-F888-4808-A0FE-CCE7F93ADBF8}" type="datetimeFigureOut">
              <a:rPr lang="ru-RU" smtClean="0"/>
              <a:pPr/>
              <a:t>16.05.2020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921506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E87C47-F888-4808-A0FE-CCE7F93ADBF8}" type="datetimeFigureOut">
              <a:rPr lang="ru-RU" smtClean="0"/>
              <a:pPr/>
              <a:t>16.05.2020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2199718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E87C47-F888-4808-A0FE-CCE7F93ADBF8}" type="datetimeFigureOut">
              <a:rPr lang="ru-RU" smtClean="0"/>
              <a:pPr/>
              <a:t>16.05.2020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87519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E87C47-F888-4808-A0FE-CCE7F93ADBF8}" type="datetimeFigureOut">
              <a:rPr lang="ru-RU" smtClean="0"/>
              <a:pPr/>
              <a:t>16.05.2020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3707460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EE87C47-F888-4808-A0FE-CCE7F93ADBF8}" type="datetimeFigureOut">
              <a:rPr lang="ru-RU" smtClean="0"/>
              <a:pPr/>
              <a:t>16.05.2020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3788766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EE87C47-F888-4808-A0FE-CCE7F93ADBF8}" type="datetimeFigureOut">
              <a:rPr lang="ru-RU" smtClean="0"/>
              <a:pPr/>
              <a:t>16.05.2020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3460771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EE87C47-F888-4808-A0FE-CCE7F93ADBF8}" type="datetimeFigureOut">
              <a:rPr lang="ru-RU" smtClean="0"/>
              <a:pPr/>
              <a:t>16.05.2020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1976607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EE87C47-F888-4808-A0FE-CCE7F93ADBF8}" type="datetimeFigureOut">
              <a:rPr lang="ru-RU" smtClean="0"/>
              <a:pPr/>
              <a:t>16.05.2020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3934797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EE87C47-F888-4808-A0FE-CCE7F93ADBF8}" type="datetimeFigureOut">
              <a:rPr lang="ru-RU" smtClean="0"/>
              <a:pPr/>
              <a:t>16.05.2020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85482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E87C47-F888-4808-A0FE-CCE7F93ADBF8}" type="datetimeFigureOut">
              <a:rPr lang="ru-RU" smtClean="0"/>
              <a:pPr/>
              <a:t>16.05.2020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2163089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E87C47-F888-4808-A0FE-CCE7F93ADBF8}" type="datetimeFigureOut">
              <a:rPr lang="ru-RU" smtClean="0"/>
              <a:pPr/>
              <a:t>16.05.2020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2650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87C47-F888-4808-A0FE-CCE7F93ADBF8}" type="datetimeFigureOut">
              <a:rPr lang="ru-RU" smtClean="0"/>
              <a:pPr/>
              <a:t>16.05.2020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236C0-4863-4120-A39A-547F60D19C09}" type="slidenum">
              <a:rPr lang="ru-RU" smtClean="0"/>
              <a:pPr/>
              <a:t>‹#›</a:t>
            </a:fld>
            <a:endParaRPr lang="ru-RU"/>
          </a:p>
        </p:txBody>
      </p:sp>
    </p:spTree>
    <p:extLst>
      <p:ext uri="{BB962C8B-B14F-4D97-AF65-F5344CB8AC3E}">
        <p14:creationId xmlns="" xmlns:p14="http://schemas.microsoft.com/office/powerpoint/2010/main" val="2648896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2492896"/>
            <a:ext cx="7772400" cy="1470025"/>
          </a:xfrm>
        </p:spPr>
        <p:style>
          <a:lnRef idx="1">
            <a:schemeClr val="accent4"/>
          </a:lnRef>
          <a:fillRef idx="2">
            <a:schemeClr val="accent4"/>
          </a:fillRef>
          <a:effectRef idx="1">
            <a:schemeClr val="accent4"/>
          </a:effectRef>
          <a:fontRef idx="minor">
            <a:schemeClr val="dk1"/>
          </a:fontRef>
        </p:style>
        <p:txBody>
          <a:bodyPr>
            <a:noAutofit/>
          </a:bodyPr>
          <a:lstStyle/>
          <a:p>
            <a:r>
              <a:rPr lang="uk-UA" sz="6000" b="1" dirty="0" smtClean="0">
                <a:solidFill>
                  <a:srgbClr val="0070C0"/>
                </a:solidFill>
              </a:rPr>
              <a:t>Правопис службових </a:t>
            </a:r>
            <a:br>
              <a:rPr lang="uk-UA" sz="6000" b="1" dirty="0" smtClean="0">
                <a:solidFill>
                  <a:srgbClr val="0070C0"/>
                </a:solidFill>
              </a:rPr>
            </a:br>
            <a:r>
              <a:rPr lang="uk-UA" sz="6000" b="1" dirty="0" smtClean="0">
                <a:solidFill>
                  <a:srgbClr val="0070C0"/>
                </a:solidFill>
              </a:rPr>
              <a:t>частин мови </a:t>
            </a:r>
            <a:endParaRPr lang="ru-RU" sz="6000" b="1" dirty="0">
              <a:solidFill>
                <a:srgbClr val="0070C0"/>
              </a:solidFill>
            </a:endParaRPr>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2983319" y="2960281"/>
            <a:ext cx="6854456" cy="940981"/>
          </a:xfrm>
          <a:prstGeom prst="rect">
            <a:avLst/>
          </a:prstGeom>
          <a:noFill/>
          <a:extLst>
            <a:ext uri="{909E8E84-426E-40DD-AFC4-6F175D3DCCD1}">
              <a14:hiddenFill xmlns="" xmlns:a14="http://schemas.microsoft.com/office/drawing/2010/main">
                <a:solidFill>
                  <a:srgbClr val="FFFFFF"/>
                </a:solidFill>
              </a14:hiddenFill>
            </a:ext>
          </a:extLst>
        </p:spPr>
      </p:pic>
      <p:sp>
        <p:nvSpPr>
          <p:cNvPr id="5" name="Прямоугольник 4"/>
          <p:cNvSpPr/>
          <p:nvPr/>
        </p:nvSpPr>
        <p:spPr>
          <a:xfrm>
            <a:off x="2483768" y="5373216"/>
            <a:ext cx="489935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Група 5 за 16.05</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2261800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Сполучник </a:t>
            </a:r>
            <a:endParaRPr lang="ru-RU" b="1" dirty="0">
              <a:solidFill>
                <a:srgbClr val="FF0000"/>
              </a:solidFill>
            </a:endParaRPr>
          </a:p>
        </p:txBody>
      </p:sp>
      <p:sp>
        <p:nvSpPr>
          <p:cNvPr id="3" name="Объект 2"/>
          <p:cNvSpPr>
            <a:spLocks noGrp="1"/>
          </p:cNvSpPr>
          <p:nvPr>
            <p:ph idx="1"/>
          </p:nvPr>
        </p:nvSpPr>
        <p:spPr/>
        <p:txBody>
          <a:bodyPr>
            <a:normAutofit fontScale="77500" lnSpcReduction="20000"/>
          </a:bodyPr>
          <a:lstStyle/>
          <a:p>
            <a:pPr algn="just"/>
            <a:r>
              <a:rPr lang="ru-RU" b="1" dirty="0" err="1" smtClean="0"/>
              <a:t>Сполучник</a:t>
            </a:r>
            <a:r>
              <a:rPr lang="ru-RU" dirty="0" smtClean="0"/>
              <a:t> — </a:t>
            </a:r>
            <a:r>
              <a:rPr lang="ru-RU" dirty="0" err="1" smtClean="0"/>
              <a:t>службова</a:t>
            </a:r>
            <a:r>
              <a:rPr lang="ru-RU" dirty="0" smtClean="0"/>
              <a:t> </a:t>
            </a:r>
            <a:r>
              <a:rPr lang="ru-RU" dirty="0" err="1" smtClean="0"/>
              <a:t>частина</a:t>
            </a:r>
            <a:r>
              <a:rPr lang="ru-RU" dirty="0" smtClean="0"/>
              <a:t> </a:t>
            </a:r>
            <a:r>
              <a:rPr lang="ru-RU" dirty="0" err="1" smtClean="0"/>
              <a:t>мови</a:t>
            </a:r>
            <a:r>
              <a:rPr lang="ru-RU" dirty="0" smtClean="0"/>
              <a:t>, яку </a:t>
            </a:r>
            <a:r>
              <a:rPr lang="ru-RU" dirty="0" err="1" smtClean="0"/>
              <a:t>вживають</a:t>
            </a:r>
            <a:r>
              <a:rPr lang="ru-RU" dirty="0" smtClean="0"/>
              <a:t> для </a:t>
            </a:r>
            <a:r>
              <a:rPr lang="ru-RU" dirty="0" err="1" smtClean="0"/>
              <a:t>зв’язку</a:t>
            </a:r>
            <a:r>
              <a:rPr lang="ru-RU" dirty="0" smtClean="0"/>
              <a:t> </a:t>
            </a:r>
            <a:r>
              <a:rPr lang="ru-RU" dirty="0" err="1" smtClean="0"/>
              <a:t>однорідних</a:t>
            </a:r>
            <a:r>
              <a:rPr lang="ru-RU" dirty="0" smtClean="0"/>
              <a:t> </a:t>
            </a:r>
            <a:r>
              <a:rPr lang="ru-RU" dirty="0" err="1" smtClean="0"/>
              <a:t>членів</a:t>
            </a:r>
            <a:r>
              <a:rPr lang="ru-RU" dirty="0" smtClean="0"/>
              <a:t> </a:t>
            </a:r>
            <a:r>
              <a:rPr lang="ru-RU" dirty="0" err="1" smtClean="0"/>
              <a:t>речення</a:t>
            </a:r>
            <a:r>
              <a:rPr lang="ru-RU" dirty="0" smtClean="0"/>
              <a:t> та </a:t>
            </a:r>
            <a:r>
              <a:rPr lang="ru-RU" dirty="0" err="1" smtClean="0"/>
              <a:t>частин</a:t>
            </a:r>
            <a:r>
              <a:rPr lang="ru-RU" dirty="0" smtClean="0"/>
              <a:t> складного </a:t>
            </a:r>
            <a:r>
              <a:rPr lang="ru-RU" dirty="0" err="1" smtClean="0"/>
              <a:t>речення</a:t>
            </a:r>
            <a:r>
              <a:rPr lang="ru-RU" dirty="0" smtClean="0"/>
              <a:t>. </a:t>
            </a:r>
          </a:p>
          <a:p>
            <a:pPr algn="just"/>
            <a:r>
              <a:rPr lang="ru-RU" dirty="0" smtClean="0"/>
              <a:t>НАПРИКЛАД: 1. </a:t>
            </a:r>
            <a:r>
              <a:rPr lang="ru-RU" dirty="0" smtClean="0">
                <a:solidFill>
                  <a:srgbClr val="002060"/>
                </a:solidFill>
              </a:rPr>
              <a:t>Учителя і дерево </a:t>
            </a:r>
            <a:r>
              <a:rPr lang="ru-RU" dirty="0" err="1" smtClean="0">
                <a:solidFill>
                  <a:srgbClr val="002060"/>
                </a:solidFill>
              </a:rPr>
              <a:t>пізнають</a:t>
            </a:r>
            <a:r>
              <a:rPr lang="ru-RU" dirty="0" smtClean="0">
                <a:solidFill>
                  <a:srgbClr val="002060"/>
                </a:solidFill>
              </a:rPr>
              <a:t> з </a:t>
            </a:r>
            <a:r>
              <a:rPr lang="ru-RU" dirty="0" err="1" smtClean="0">
                <a:solidFill>
                  <a:srgbClr val="002060"/>
                </a:solidFill>
              </a:rPr>
              <a:t>плодів</a:t>
            </a:r>
            <a:r>
              <a:rPr lang="ru-RU" dirty="0" smtClean="0">
                <a:solidFill>
                  <a:srgbClr val="002060"/>
                </a:solidFill>
              </a:rPr>
              <a:t> (Нар. </a:t>
            </a:r>
            <a:r>
              <a:rPr lang="ru-RU" dirty="0" err="1" smtClean="0">
                <a:solidFill>
                  <a:srgbClr val="002060"/>
                </a:solidFill>
              </a:rPr>
              <a:t>творчість</a:t>
            </a:r>
            <a:r>
              <a:rPr lang="ru-RU" dirty="0" smtClean="0">
                <a:solidFill>
                  <a:srgbClr val="002060"/>
                </a:solidFill>
              </a:rPr>
              <a:t>). 2. </a:t>
            </a:r>
            <a:r>
              <a:rPr lang="ru-RU" dirty="0" err="1" smtClean="0">
                <a:solidFill>
                  <a:srgbClr val="002060"/>
                </a:solidFill>
              </a:rPr>
              <a:t>Друзі</a:t>
            </a:r>
            <a:r>
              <a:rPr lang="ru-RU" dirty="0" smtClean="0">
                <a:solidFill>
                  <a:srgbClr val="002060"/>
                </a:solidFill>
              </a:rPr>
              <a:t>, </a:t>
            </a:r>
            <a:r>
              <a:rPr lang="ru-RU" dirty="0" err="1" smtClean="0">
                <a:solidFill>
                  <a:srgbClr val="002060"/>
                </a:solidFill>
              </a:rPr>
              <a:t>висівайте</a:t>
            </a:r>
            <a:r>
              <a:rPr lang="ru-RU" dirty="0" smtClean="0">
                <a:solidFill>
                  <a:srgbClr val="002060"/>
                </a:solidFill>
              </a:rPr>
              <a:t> доброту, </a:t>
            </a:r>
            <a:r>
              <a:rPr lang="ru-RU" dirty="0" err="1" smtClean="0">
                <a:solidFill>
                  <a:srgbClr val="002060"/>
                </a:solidFill>
              </a:rPr>
              <a:t>бо</a:t>
            </a:r>
            <a:r>
              <a:rPr lang="ru-RU" dirty="0" smtClean="0">
                <a:solidFill>
                  <a:srgbClr val="002060"/>
                </a:solidFill>
              </a:rPr>
              <a:t> вона, як </a:t>
            </a:r>
            <a:r>
              <a:rPr lang="ru-RU" dirty="0" err="1" smtClean="0">
                <a:solidFill>
                  <a:srgbClr val="002060"/>
                </a:solidFill>
              </a:rPr>
              <a:t>хліб</a:t>
            </a:r>
            <a:r>
              <a:rPr lang="ru-RU" dirty="0" smtClean="0">
                <a:solidFill>
                  <a:srgbClr val="002060"/>
                </a:solidFill>
              </a:rPr>
              <a:t>, </a:t>
            </a:r>
            <a:r>
              <a:rPr lang="ru-RU" dirty="0" err="1" smtClean="0">
                <a:solidFill>
                  <a:srgbClr val="002060"/>
                </a:solidFill>
              </a:rPr>
              <a:t>потрібна</a:t>
            </a:r>
            <a:r>
              <a:rPr lang="ru-RU" dirty="0" smtClean="0">
                <a:solidFill>
                  <a:srgbClr val="002060"/>
                </a:solidFill>
              </a:rPr>
              <a:t> людям (Д. Луценко).</a:t>
            </a:r>
          </a:p>
          <a:p>
            <a:pPr algn="just"/>
            <a:r>
              <a:rPr lang="ru-RU" dirty="0" smtClean="0"/>
              <a:t> </a:t>
            </a:r>
            <a:r>
              <a:rPr lang="ru-RU" dirty="0" err="1" smtClean="0"/>
              <a:t>Сполучник</a:t>
            </a:r>
            <a:r>
              <a:rPr lang="ru-RU" dirty="0" smtClean="0"/>
              <a:t> </a:t>
            </a:r>
            <a:r>
              <a:rPr lang="ru-RU" dirty="0" err="1" smtClean="0"/>
              <a:t>також</a:t>
            </a:r>
            <a:r>
              <a:rPr lang="ru-RU" dirty="0" smtClean="0"/>
              <a:t> є </a:t>
            </a:r>
            <a:r>
              <a:rPr lang="ru-RU" dirty="0" err="1" smtClean="0"/>
              <a:t>засобом</a:t>
            </a:r>
            <a:r>
              <a:rPr lang="ru-RU" dirty="0" smtClean="0"/>
              <a:t> </a:t>
            </a:r>
            <a:r>
              <a:rPr lang="ru-RU" dirty="0" err="1" smtClean="0"/>
              <a:t>зв’язку</a:t>
            </a:r>
            <a:r>
              <a:rPr lang="ru-RU" dirty="0" smtClean="0"/>
              <a:t> </a:t>
            </a:r>
            <a:r>
              <a:rPr lang="ru-RU" dirty="0" err="1" smtClean="0"/>
              <a:t>речень</a:t>
            </a:r>
            <a:r>
              <a:rPr lang="ru-RU" dirty="0" smtClean="0"/>
              <a:t> у </a:t>
            </a:r>
            <a:r>
              <a:rPr lang="ru-RU" dirty="0" err="1" smtClean="0"/>
              <a:t>тексті</a:t>
            </a:r>
            <a:r>
              <a:rPr lang="ru-RU" dirty="0" smtClean="0"/>
              <a:t>. </a:t>
            </a:r>
          </a:p>
          <a:p>
            <a:pPr algn="just"/>
            <a:r>
              <a:rPr lang="ru-RU" dirty="0" err="1" smtClean="0"/>
              <a:t>Сполучники</a:t>
            </a:r>
            <a:r>
              <a:rPr lang="ru-RU" dirty="0" smtClean="0"/>
              <a:t> - </a:t>
            </a:r>
            <a:r>
              <a:rPr lang="ru-RU" dirty="0" err="1" smtClean="0"/>
              <a:t>незмінні</a:t>
            </a:r>
            <a:r>
              <a:rPr lang="ru-RU" dirty="0" smtClean="0"/>
              <a:t> слова, вони не </a:t>
            </a:r>
            <a:r>
              <a:rPr lang="ru-RU" dirty="0" err="1" smtClean="0"/>
              <a:t>мають</a:t>
            </a:r>
            <a:r>
              <a:rPr lang="ru-RU" dirty="0" smtClean="0"/>
              <a:t> </a:t>
            </a:r>
            <a:r>
              <a:rPr lang="ru-RU" dirty="0" err="1" smtClean="0"/>
              <a:t>лексичного</a:t>
            </a:r>
            <a:r>
              <a:rPr lang="ru-RU" dirty="0" smtClean="0"/>
              <a:t> </a:t>
            </a:r>
            <a:r>
              <a:rPr lang="ru-RU" dirty="0" err="1" smtClean="0"/>
              <a:t>значення</a:t>
            </a:r>
            <a:r>
              <a:rPr lang="ru-RU" dirty="0" smtClean="0"/>
              <a:t>, не </a:t>
            </a:r>
            <a:r>
              <a:rPr lang="ru-RU" dirty="0" err="1" smtClean="0"/>
              <a:t>виступають</a:t>
            </a:r>
            <a:r>
              <a:rPr lang="ru-RU" dirty="0" smtClean="0"/>
              <a:t> членами </a:t>
            </a:r>
            <a:r>
              <a:rPr lang="ru-RU" dirty="0" err="1" smtClean="0"/>
              <a:t>речення</a:t>
            </a:r>
            <a:r>
              <a:rPr lang="ru-RU" dirty="0" smtClean="0"/>
              <a:t>. </a:t>
            </a:r>
          </a:p>
          <a:p>
            <a:pPr algn="just"/>
            <a:r>
              <a:rPr lang="ru-RU" b="1" dirty="0" smtClean="0"/>
              <a:t>За </a:t>
            </a:r>
            <a:r>
              <a:rPr lang="ru-RU" b="1" dirty="0" err="1" smtClean="0"/>
              <a:t>походженням</a:t>
            </a:r>
            <a:r>
              <a:rPr lang="ru-RU" b="1" dirty="0" smtClean="0"/>
              <a:t> </a:t>
            </a:r>
            <a:r>
              <a:rPr lang="ru-RU" b="1" dirty="0" err="1" smtClean="0"/>
              <a:t>сполучники</a:t>
            </a:r>
            <a:r>
              <a:rPr lang="ru-RU" b="1" dirty="0" smtClean="0"/>
              <a:t> </a:t>
            </a:r>
            <a:r>
              <a:rPr lang="ru-RU" b="1" dirty="0" err="1" smtClean="0"/>
              <a:t>бувають</a:t>
            </a:r>
            <a:r>
              <a:rPr lang="ru-RU" b="1" dirty="0" smtClean="0"/>
              <a:t>: </a:t>
            </a:r>
          </a:p>
          <a:p>
            <a:pPr algn="just"/>
            <a:r>
              <a:rPr lang="ru-RU" b="1" dirty="0" err="1" smtClean="0"/>
              <a:t>непохідні</a:t>
            </a:r>
            <a:r>
              <a:rPr lang="ru-RU" b="1" dirty="0" smtClean="0"/>
              <a:t> (</a:t>
            </a:r>
            <a:r>
              <a:rPr lang="ru-RU" b="1" dirty="0" err="1" smtClean="0"/>
              <a:t>первісні</a:t>
            </a:r>
            <a:r>
              <a:rPr lang="ru-RU" b="1" dirty="0" smtClean="0"/>
              <a:t>)</a:t>
            </a:r>
            <a:r>
              <a:rPr lang="ru-RU" dirty="0" smtClean="0"/>
              <a:t>: </a:t>
            </a:r>
            <a:r>
              <a:rPr lang="ru-RU" dirty="0" smtClean="0">
                <a:solidFill>
                  <a:srgbClr val="002060"/>
                </a:solidFill>
              </a:rPr>
              <a:t>і, але, та, </a:t>
            </a:r>
            <a:r>
              <a:rPr lang="ru-RU" dirty="0" err="1" smtClean="0">
                <a:solidFill>
                  <a:srgbClr val="002060"/>
                </a:solidFill>
              </a:rPr>
              <a:t>чи</a:t>
            </a:r>
            <a:r>
              <a:rPr lang="ru-RU" dirty="0" smtClean="0">
                <a:solidFill>
                  <a:srgbClr val="002060"/>
                </a:solidFill>
              </a:rPr>
              <a:t>, </a:t>
            </a:r>
            <a:r>
              <a:rPr lang="ru-RU" dirty="0" err="1" smtClean="0">
                <a:solidFill>
                  <a:srgbClr val="002060"/>
                </a:solidFill>
              </a:rPr>
              <a:t>або</a:t>
            </a:r>
            <a:r>
              <a:rPr lang="ru-RU" dirty="0" smtClean="0">
                <a:solidFill>
                  <a:srgbClr val="002060"/>
                </a:solidFill>
              </a:rPr>
              <a:t>; </a:t>
            </a:r>
          </a:p>
          <a:p>
            <a:pPr algn="just"/>
            <a:r>
              <a:rPr lang="ru-RU" b="1" dirty="0" err="1" smtClean="0"/>
              <a:t>похідні</a:t>
            </a:r>
            <a:r>
              <a:rPr lang="ru-RU" dirty="0" smtClean="0"/>
              <a:t> (</a:t>
            </a:r>
            <a:r>
              <a:rPr lang="ru-RU" dirty="0" err="1" smtClean="0"/>
              <a:t>походять</a:t>
            </a:r>
            <a:r>
              <a:rPr lang="ru-RU" dirty="0" smtClean="0"/>
              <a:t> </a:t>
            </a:r>
            <a:r>
              <a:rPr lang="ru-RU" dirty="0" err="1" smtClean="0"/>
              <a:t>від</a:t>
            </a:r>
            <a:r>
              <a:rPr lang="ru-RU" dirty="0" smtClean="0"/>
              <a:t> </a:t>
            </a:r>
            <a:r>
              <a:rPr lang="ru-RU" dirty="0" err="1" smtClean="0"/>
              <a:t>інших</a:t>
            </a:r>
            <a:r>
              <a:rPr lang="ru-RU" dirty="0" smtClean="0"/>
              <a:t> </a:t>
            </a:r>
            <a:r>
              <a:rPr lang="ru-RU" dirty="0" err="1" smtClean="0"/>
              <a:t>частин</a:t>
            </a:r>
            <a:r>
              <a:rPr lang="ru-RU" dirty="0" smtClean="0"/>
              <a:t> </a:t>
            </a:r>
            <a:r>
              <a:rPr lang="ru-RU" dirty="0" err="1" smtClean="0"/>
              <a:t>мови</a:t>
            </a:r>
            <a:r>
              <a:rPr lang="ru-RU" dirty="0" smtClean="0"/>
              <a:t>): </a:t>
            </a:r>
            <a:r>
              <a:rPr lang="ru-RU" dirty="0" smtClean="0">
                <a:solidFill>
                  <a:srgbClr val="002060"/>
                </a:solidFill>
              </a:rPr>
              <a:t>як, </a:t>
            </a:r>
            <a:r>
              <a:rPr lang="ru-RU" dirty="0" err="1" smtClean="0">
                <a:solidFill>
                  <a:srgbClr val="002060"/>
                </a:solidFill>
              </a:rPr>
              <a:t>що</a:t>
            </a:r>
            <a:r>
              <a:rPr lang="ru-RU" dirty="0" smtClean="0">
                <a:solidFill>
                  <a:srgbClr val="002060"/>
                </a:solidFill>
              </a:rPr>
              <a:t>, </a:t>
            </a:r>
            <a:r>
              <a:rPr lang="ru-RU" dirty="0" err="1" smtClean="0">
                <a:solidFill>
                  <a:srgbClr val="002060"/>
                </a:solidFill>
              </a:rPr>
              <a:t>зате</a:t>
            </a:r>
            <a:r>
              <a:rPr lang="ru-RU" dirty="0" smtClean="0">
                <a:solidFill>
                  <a:srgbClr val="002060"/>
                </a:solidFill>
              </a:rPr>
              <a:t>.</a:t>
            </a:r>
            <a:endParaRPr lang="ru-RU" dirty="0">
              <a:solidFill>
                <a:srgbClr val="002060"/>
              </a:solidFill>
            </a:endParaRPr>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12330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Сполучник</a:t>
            </a:r>
            <a:r>
              <a:rPr lang="uk-UA" dirty="0" smtClean="0">
                <a:solidFill>
                  <a:srgbClr val="FF0000"/>
                </a:solidFill>
              </a:rPr>
              <a:t> </a:t>
            </a:r>
            <a:endParaRPr lang="ru-RU" dirty="0">
              <a:solidFill>
                <a:srgbClr val="FF0000"/>
              </a:solidFill>
            </a:endParaRPr>
          </a:p>
        </p:txBody>
      </p:sp>
      <p:sp>
        <p:nvSpPr>
          <p:cNvPr id="3" name="Объект 2"/>
          <p:cNvSpPr>
            <a:spLocks noGrp="1"/>
          </p:cNvSpPr>
          <p:nvPr>
            <p:ph idx="1"/>
          </p:nvPr>
        </p:nvSpPr>
        <p:spPr>
          <a:xfrm>
            <a:off x="457200" y="1600200"/>
            <a:ext cx="8229600" cy="4853136"/>
          </a:xfrm>
        </p:spPr>
        <p:txBody>
          <a:bodyPr>
            <a:normAutofit fontScale="77500" lnSpcReduction="20000"/>
          </a:bodyPr>
          <a:lstStyle/>
          <a:p>
            <a:r>
              <a:rPr lang="ru-RU" b="1" dirty="0" err="1" smtClean="0">
                <a:solidFill>
                  <a:srgbClr val="0070C0"/>
                </a:solidFill>
              </a:rPr>
              <a:t>Види</a:t>
            </a:r>
            <a:r>
              <a:rPr lang="ru-RU" b="1" dirty="0" smtClean="0">
                <a:solidFill>
                  <a:srgbClr val="0070C0"/>
                </a:solidFill>
              </a:rPr>
              <a:t> </a:t>
            </a:r>
            <a:r>
              <a:rPr lang="ru-RU" b="1" dirty="0" err="1" smtClean="0">
                <a:solidFill>
                  <a:srgbClr val="0070C0"/>
                </a:solidFill>
              </a:rPr>
              <a:t>сполучників</a:t>
            </a:r>
            <a:r>
              <a:rPr lang="ru-RU" b="1" dirty="0" smtClean="0">
                <a:solidFill>
                  <a:srgbClr val="0070C0"/>
                </a:solidFill>
              </a:rPr>
              <a:t> за </a:t>
            </a:r>
            <a:r>
              <a:rPr lang="ru-RU" b="1" dirty="0" err="1" smtClean="0">
                <a:solidFill>
                  <a:srgbClr val="0070C0"/>
                </a:solidFill>
              </a:rPr>
              <a:t>будовою</a:t>
            </a:r>
            <a:r>
              <a:rPr lang="ru-RU" b="1" dirty="0" smtClean="0">
                <a:solidFill>
                  <a:srgbClr val="0070C0"/>
                </a:solidFill>
              </a:rPr>
              <a:t> </a:t>
            </a:r>
          </a:p>
          <a:p>
            <a:r>
              <a:rPr lang="ru-RU" b="1" dirty="0" err="1" smtClean="0"/>
              <a:t>Прості</a:t>
            </a:r>
            <a:r>
              <a:rPr lang="ru-RU" b="1" dirty="0" smtClean="0"/>
              <a:t>: </a:t>
            </a:r>
            <a:r>
              <a:rPr lang="ru-RU" dirty="0" err="1"/>
              <a:t>м</a:t>
            </a:r>
            <a:r>
              <a:rPr lang="ru-RU" dirty="0" err="1" smtClean="0"/>
              <a:t>орфологічно</a:t>
            </a:r>
            <a:r>
              <a:rPr lang="ru-RU" dirty="0" smtClean="0"/>
              <a:t> не </a:t>
            </a:r>
            <a:r>
              <a:rPr lang="ru-RU" dirty="0" err="1" smtClean="0"/>
              <a:t>розкладаються</a:t>
            </a:r>
            <a:r>
              <a:rPr lang="ru-RU" dirty="0" smtClean="0"/>
              <a:t> на </a:t>
            </a:r>
            <a:r>
              <a:rPr lang="ru-RU" dirty="0" err="1" smtClean="0"/>
              <a:t>частини</a:t>
            </a:r>
            <a:r>
              <a:rPr lang="ru-RU" dirty="0" smtClean="0"/>
              <a:t>: і, а, та, </a:t>
            </a:r>
            <a:r>
              <a:rPr lang="ru-RU" dirty="0" err="1" smtClean="0"/>
              <a:t>бо</a:t>
            </a:r>
            <a:r>
              <a:rPr lang="ru-RU" dirty="0" smtClean="0"/>
              <a:t>, коли, </a:t>
            </a:r>
            <a:r>
              <a:rPr lang="ru-RU" dirty="0" err="1" smtClean="0"/>
              <a:t>чи</a:t>
            </a:r>
            <a:r>
              <a:rPr lang="ru-RU" dirty="0" smtClean="0"/>
              <a:t> ... </a:t>
            </a:r>
            <a:r>
              <a:rPr lang="ru-RU" dirty="0" err="1" smtClean="0"/>
              <a:t>чи</a:t>
            </a:r>
            <a:r>
              <a:rPr lang="ru-RU" dirty="0" smtClean="0"/>
              <a:t> </a:t>
            </a:r>
          </a:p>
          <a:p>
            <a:r>
              <a:rPr lang="ru-RU" b="1" dirty="0" err="1" smtClean="0"/>
              <a:t>Складні</a:t>
            </a:r>
            <a:r>
              <a:rPr lang="ru-RU" b="1" dirty="0" smtClean="0"/>
              <a:t>:</a:t>
            </a:r>
            <a:r>
              <a:rPr lang="ru-RU" dirty="0" smtClean="0"/>
              <a:t> </a:t>
            </a:r>
            <a:r>
              <a:rPr lang="ru-RU" dirty="0" err="1"/>
              <a:t>у</a:t>
            </a:r>
            <a:r>
              <a:rPr lang="ru-RU" dirty="0" err="1" smtClean="0"/>
              <a:t>творені</a:t>
            </a:r>
            <a:r>
              <a:rPr lang="ru-RU" dirty="0" smtClean="0"/>
              <a:t> </a:t>
            </a:r>
            <a:r>
              <a:rPr lang="ru-RU" dirty="0" err="1" smtClean="0"/>
              <a:t>злиттям</a:t>
            </a:r>
            <a:r>
              <a:rPr lang="ru-RU" dirty="0" smtClean="0"/>
              <a:t> </a:t>
            </a:r>
            <a:r>
              <a:rPr lang="ru-RU" dirty="0" err="1" smtClean="0"/>
              <a:t>кількох</a:t>
            </a:r>
            <a:r>
              <a:rPr lang="ru-RU" dirty="0" smtClean="0"/>
              <a:t> </a:t>
            </a:r>
            <a:r>
              <a:rPr lang="ru-RU" dirty="0" err="1" smtClean="0"/>
              <a:t>слів</a:t>
            </a:r>
            <a:r>
              <a:rPr lang="ru-RU" dirty="0" smtClean="0"/>
              <a:t>: </a:t>
            </a:r>
            <a:r>
              <a:rPr lang="ru-RU" dirty="0" err="1" smtClean="0"/>
              <a:t>зате</a:t>
            </a:r>
            <a:r>
              <a:rPr lang="ru-RU" dirty="0" smtClean="0"/>
              <a:t> (</a:t>
            </a:r>
            <a:r>
              <a:rPr lang="ru-RU" dirty="0" err="1" smtClean="0"/>
              <a:t>за+те</a:t>
            </a:r>
            <a:r>
              <a:rPr lang="ru-RU" dirty="0" smtClean="0"/>
              <a:t>), </a:t>
            </a:r>
            <a:r>
              <a:rPr lang="ru-RU" dirty="0" err="1" smtClean="0"/>
              <a:t>щоб</a:t>
            </a:r>
            <a:r>
              <a:rPr lang="ru-RU" dirty="0" smtClean="0"/>
              <a:t> (</a:t>
            </a:r>
            <a:r>
              <a:rPr lang="ru-RU" dirty="0" err="1" smtClean="0"/>
              <a:t>що+б</a:t>
            </a:r>
            <a:r>
              <a:rPr lang="ru-RU" dirty="0" smtClean="0"/>
              <a:t>), </a:t>
            </a:r>
            <a:r>
              <a:rPr lang="ru-RU" dirty="0" err="1" smtClean="0"/>
              <a:t>якщо</a:t>
            </a:r>
            <a:r>
              <a:rPr lang="ru-RU" dirty="0" smtClean="0"/>
              <a:t>, </a:t>
            </a:r>
            <a:r>
              <a:rPr lang="ru-RU" dirty="0" err="1" smtClean="0"/>
              <a:t>начебто</a:t>
            </a:r>
            <a:r>
              <a:rPr lang="ru-RU" dirty="0" smtClean="0"/>
              <a:t>, </a:t>
            </a:r>
            <a:r>
              <a:rPr lang="ru-RU" dirty="0" err="1" smtClean="0"/>
              <a:t>мовби</a:t>
            </a:r>
            <a:r>
              <a:rPr lang="ru-RU" dirty="0" smtClean="0"/>
              <a:t> </a:t>
            </a:r>
          </a:p>
          <a:p>
            <a:r>
              <a:rPr lang="ru-RU" b="1" dirty="0" err="1" smtClean="0"/>
              <a:t>Складені</a:t>
            </a:r>
            <a:r>
              <a:rPr lang="ru-RU" b="1" dirty="0" smtClean="0"/>
              <a:t>:</a:t>
            </a:r>
            <a:r>
              <a:rPr lang="ru-RU" dirty="0" smtClean="0"/>
              <a:t> </a:t>
            </a:r>
            <a:r>
              <a:rPr lang="ru-RU" dirty="0" err="1"/>
              <a:t>с</a:t>
            </a:r>
            <a:r>
              <a:rPr lang="ru-RU" dirty="0" err="1" smtClean="0"/>
              <a:t>получення</a:t>
            </a:r>
            <a:r>
              <a:rPr lang="ru-RU" dirty="0" smtClean="0"/>
              <a:t> </a:t>
            </a:r>
            <a:r>
              <a:rPr lang="ru-RU" dirty="0" err="1" smtClean="0"/>
              <a:t>кількох</a:t>
            </a:r>
            <a:r>
              <a:rPr lang="ru-RU" dirty="0" smtClean="0"/>
              <a:t> </a:t>
            </a:r>
            <a:r>
              <a:rPr lang="ru-RU" dirty="0" err="1" smtClean="0"/>
              <a:t>слів</a:t>
            </a:r>
            <a:r>
              <a:rPr lang="ru-RU" dirty="0" smtClean="0"/>
              <a:t>: через те </a:t>
            </a:r>
            <a:r>
              <a:rPr lang="ru-RU" dirty="0" err="1" smtClean="0"/>
              <a:t>що</a:t>
            </a:r>
            <a:r>
              <a:rPr lang="ru-RU" dirty="0" smtClean="0"/>
              <a:t>, для того </a:t>
            </a:r>
            <a:r>
              <a:rPr lang="ru-RU" dirty="0" err="1" smtClean="0"/>
              <a:t>щоб</a:t>
            </a:r>
            <a:r>
              <a:rPr lang="ru-RU" dirty="0" smtClean="0"/>
              <a:t>, у </a:t>
            </a:r>
            <a:r>
              <a:rPr lang="ru-RU" dirty="0" err="1" smtClean="0"/>
              <a:t>міру</a:t>
            </a:r>
            <a:r>
              <a:rPr lang="ru-RU" dirty="0" smtClean="0"/>
              <a:t> того як, тому </a:t>
            </a:r>
            <a:r>
              <a:rPr lang="ru-RU" dirty="0" err="1" smtClean="0"/>
              <a:t>що</a:t>
            </a:r>
            <a:r>
              <a:rPr lang="ru-RU" dirty="0" smtClean="0"/>
              <a:t> </a:t>
            </a:r>
          </a:p>
          <a:p>
            <a:r>
              <a:rPr lang="ru-RU" b="1" dirty="0" err="1" smtClean="0">
                <a:solidFill>
                  <a:srgbClr val="0070C0"/>
                </a:solidFill>
              </a:rPr>
              <a:t>Види</a:t>
            </a:r>
            <a:r>
              <a:rPr lang="ru-RU" b="1" dirty="0" smtClean="0">
                <a:solidFill>
                  <a:srgbClr val="0070C0"/>
                </a:solidFill>
              </a:rPr>
              <a:t> </a:t>
            </a:r>
            <a:r>
              <a:rPr lang="ru-RU" b="1" dirty="0" err="1" smtClean="0">
                <a:solidFill>
                  <a:srgbClr val="0070C0"/>
                </a:solidFill>
              </a:rPr>
              <a:t>сполучників</a:t>
            </a:r>
            <a:r>
              <a:rPr lang="ru-RU" b="1" dirty="0" smtClean="0">
                <a:solidFill>
                  <a:srgbClr val="0070C0"/>
                </a:solidFill>
              </a:rPr>
              <a:t> за способом </a:t>
            </a:r>
            <a:r>
              <a:rPr lang="ru-RU" b="1" dirty="0" err="1" smtClean="0">
                <a:solidFill>
                  <a:srgbClr val="0070C0"/>
                </a:solidFill>
              </a:rPr>
              <a:t>використання</a:t>
            </a:r>
            <a:r>
              <a:rPr lang="ru-RU" b="1" dirty="0" smtClean="0">
                <a:solidFill>
                  <a:srgbClr val="0070C0"/>
                </a:solidFill>
              </a:rPr>
              <a:t> </a:t>
            </a:r>
          </a:p>
          <a:p>
            <a:r>
              <a:rPr lang="ru-RU" b="1" dirty="0" err="1" smtClean="0"/>
              <a:t>Одиничні</a:t>
            </a:r>
            <a:r>
              <a:rPr lang="ru-RU" b="1" dirty="0"/>
              <a:t>:</a:t>
            </a:r>
            <a:r>
              <a:rPr lang="ru-RU" dirty="0" smtClean="0"/>
              <a:t> і, й, </a:t>
            </a:r>
            <a:r>
              <a:rPr lang="ru-RU" dirty="0" err="1" smtClean="0"/>
              <a:t>чи</a:t>
            </a:r>
            <a:r>
              <a:rPr lang="ru-RU" dirty="0" smtClean="0"/>
              <a:t>, але, </a:t>
            </a:r>
            <a:r>
              <a:rPr lang="ru-RU" dirty="0" err="1" smtClean="0"/>
              <a:t>що</a:t>
            </a:r>
            <a:r>
              <a:rPr lang="ru-RU" dirty="0" smtClean="0"/>
              <a:t>, </a:t>
            </a:r>
            <a:r>
              <a:rPr lang="ru-RU" dirty="0" err="1" smtClean="0"/>
              <a:t>або</a:t>
            </a:r>
            <a:r>
              <a:rPr lang="ru-RU" dirty="0" smtClean="0"/>
              <a:t>, </a:t>
            </a:r>
            <a:r>
              <a:rPr lang="ru-RU" dirty="0" err="1" smtClean="0"/>
              <a:t>щоб</a:t>
            </a:r>
            <a:r>
              <a:rPr lang="ru-RU" dirty="0" smtClean="0"/>
              <a:t>, </a:t>
            </a:r>
            <a:r>
              <a:rPr lang="ru-RU" dirty="0" err="1" smtClean="0"/>
              <a:t>ніби</a:t>
            </a:r>
            <a:r>
              <a:rPr lang="ru-RU" dirty="0" smtClean="0"/>
              <a:t>, </a:t>
            </a:r>
            <a:r>
              <a:rPr lang="ru-RU" dirty="0" err="1" smtClean="0"/>
              <a:t>якщо</a:t>
            </a:r>
            <a:endParaRPr lang="ru-RU" dirty="0" smtClean="0"/>
          </a:p>
          <a:p>
            <a:r>
              <a:rPr lang="ru-RU" b="1" dirty="0" err="1" smtClean="0"/>
              <a:t>Повторювані</a:t>
            </a:r>
            <a:r>
              <a:rPr lang="ru-RU" b="1" dirty="0" smtClean="0"/>
              <a:t>:</a:t>
            </a:r>
            <a:r>
              <a:rPr lang="ru-RU" dirty="0" smtClean="0"/>
              <a:t> </a:t>
            </a:r>
            <a:r>
              <a:rPr lang="ru-RU" dirty="0" err="1" smtClean="0"/>
              <a:t>або</a:t>
            </a:r>
            <a:r>
              <a:rPr lang="ru-RU" dirty="0" smtClean="0"/>
              <a:t> ... </a:t>
            </a:r>
            <a:r>
              <a:rPr lang="ru-RU" dirty="0" err="1" smtClean="0"/>
              <a:t>або</a:t>
            </a:r>
            <a:r>
              <a:rPr lang="ru-RU" dirty="0" smtClean="0"/>
              <a:t>, </a:t>
            </a:r>
            <a:r>
              <a:rPr lang="ru-RU" dirty="0" err="1" smtClean="0"/>
              <a:t>чи</a:t>
            </a:r>
            <a:r>
              <a:rPr lang="ru-RU" dirty="0" smtClean="0"/>
              <a:t> ... </a:t>
            </a:r>
            <a:r>
              <a:rPr lang="ru-RU" dirty="0" err="1" smtClean="0"/>
              <a:t>чи</a:t>
            </a:r>
            <a:r>
              <a:rPr lang="ru-RU" dirty="0" smtClean="0"/>
              <a:t>, </a:t>
            </a:r>
            <a:r>
              <a:rPr lang="ru-RU" dirty="0" err="1" smtClean="0"/>
              <a:t>ні</a:t>
            </a:r>
            <a:r>
              <a:rPr lang="ru-RU" dirty="0" smtClean="0"/>
              <a:t> ... </a:t>
            </a:r>
            <a:r>
              <a:rPr lang="ru-RU" dirty="0" err="1" smtClean="0"/>
              <a:t>ні</a:t>
            </a:r>
            <a:r>
              <a:rPr lang="ru-RU" dirty="0" smtClean="0"/>
              <a:t>, то ... то, </a:t>
            </a:r>
            <a:r>
              <a:rPr lang="ru-RU" dirty="0" err="1" smtClean="0"/>
              <a:t>чи</a:t>
            </a:r>
            <a:r>
              <a:rPr lang="ru-RU" dirty="0" smtClean="0"/>
              <a:t> то ... </a:t>
            </a:r>
            <a:r>
              <a:rPr lang="ru-RU" dirty="0" err="1" smtClean="0"/>
              <a:t>чи</a:t>
            </a:r>
            <a:r>
              <a:rPr lang="ru-RU" dirty="0" smtClean="0"/>
              <a:t> то </a:t>
            </a:r>
          </a:p>
          <a:p>
            <a:r>
              <a:rPr lang="ru-RU" b="1" dirty="0" err="1" smtClean="0"/>
              <a:t>Парні</a:t>
            </a:r>
            <a:r>
              <a:rPr lang="ru-RU" b="1" dirty="0" smtClean="0"/>
              <a:t>: </a:t>
            </a:r>
            <a:r>
              <a:rPr lang="ru-RU" dirty="0" smtClean="0"/>
              <a:t>не </a:t>
            </a:r>
            <a:r>
              <a:rPr lang="ru-RU" dirty="0" err="1" smtClean="0"/>
              <a:t>тільки</a:t>
            </a:r>
            <a:r>
              <a:rPr lang="ru-RU" dirty="0" smtClean="0"/>
              <a:t>... а й; </a:t>
            </a:r>
            <a:r>
              <a:rPr lang="ru-RU" dirty="0" err="1" smtClean="0"/>
              <a:t>що</a:t>
            </a:r>
            <a:r>
              <a:rPr lang="ru-RU" dirty="0" smtClean="0"/>
              <a:t>... то; як... так і; </a:t>
            </a:r>
            <a:r>
              <a:rPr lang="ru-RU" dirty="0" err="1" smtClean="0"/>
              <a:t>хоч</a:t>
            </a:r>
            <a:r>
              <a:rPr lang="ru-RU" dirty="0" smtClean="0"/>
              <a:t>... та; </a:t>
            </a:r>
            <a:r>
              <a:rPr lang="ru-RU" dirty="0" err="1" smtClean="0"/>
              <a:t>хоч</a:t>
            </a:r>
            <a:r>
              <a:rPr lang="ru-RU" dirty="0" smtClean="0"/>
              <a:t>... але; не так... як; </a:t>
            </a:r>
            <a:r>
              <a:rPr lang="ru-RU" dirty="0" err="1" smtClean="0"/>
              <a:t>чим</a:t>
            </a:r>
            <a:r>
              <a:rPr lang="ru-RU" dirty="0" smtClean="0"/>
              <a:t>... </a:t>
            </a:r>
            <a:r>
              <a:rPr lang="ru-RU" dirty="0" err="1" smtClean="0"/>
              <a:t>тим</a:t>
            </a:r>
            <a:endParaRPr lang="ru-RU" dirty="0"/>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876321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Сполучник</a:t>
            </a:r>
            <a:endParaRPr lang="ru-RU" b="1" dirty="0">
              <a:solidFill>
                <a:srgbClr val="FF0000"/>
              </a:solidFill>
            </a:endParaRPr>
          </a:p>
        </p:txBody>
      </p:sp>
      <p:sp>
        <p:nvSpPr>
          <p:cNvPr id="3" name="Объект 2"/>
          <p:cNvSpPr>
            <a:spLocks noGrp="1"/>
          </p:cNvSpPr>
          <p:nvPr>
            <p:ph idx="1"/>
          </p:nvPr>
        </p:nvSpPr>
        <p:spPr/>
        <p:txBody>
          <a:bodyPr>
            <a:normAutofit fontScale="85000" lnSpcReduction="10000"/>
          </a:bodyPr>
          <a:lstStyle/>
          <a:p>
            <a:pPr algn="just"/>
            <a:r>
              <a:rPr lang="ru-RU" dirty="0" err="1" smtClean="0"/>
              <a:t>Розрізняють</a:t>
            </a:r>
            <a:r>
              <a:rPr lang="ru-RU" dirty="0" smtClean="0"/>
              <a:t> </a:t>
            </a:r>
            <a:r>
              <a:rPr lang="ru-RU" dirty="0" err="1" smtClean="0"/>
              <a:t>сполучники</a:t>
            </a:r>
            <a:r>
              <a:rPr lang="ru-RU" dirty="0" smtClean="0"/>
              <a:t> </a:t>
            </a:r>
            <a:r>
              <a:rPr lang="ru-RU" dirty="0" err="1" smtClean="0"/>
              <a:t>сурядності</a:t>
            </a:r>
            <a:r>
              <a:rPr lang="ru-RU" dirty="0" smtClean="0"/>
              <a:t> й </a:t>
            </a:r>
            <a:r>
              <a:rPr lang="ru-RU" dirty="0" err="1" smtClean="0"/>
              <a:t>підрядності</a:t>
            </a:r>
            <a:r>
              <a:rPr lang="ru-RU" dirty="0" smtClean="0"/>
              <a:t>. </a:t>
            </a:r>
          </a:p>
          <a:p>
            <a:pPr algn="just"/>
            <a:r>
              <a:rPr lang="ru-RU" b="1" dirty="0" smtClean="0"/>
              <a:t>С у р я д н і: </a:t>
            </a:r>
            <a:r>
              <a:rPr lang="ru-RU" dirty="0" err="1"/>
              <a:t>с</a:t>
            </a:r>
            <a:r>
              <a:rPr lang="ru-RU" dirty="0" err="1" smtClean="0"/>
              <a:t>получники</a:t>
            </a:r>
            <a:r>
              <a:rPr lang="ru-RU" dirty="0" smtClean="0"/>
              <a:t> </a:t>
            </a:r>
            <a:r>
              <a:rPr lang="ru-RU" dirty="0" err="1" smtClean="0"/>
              <a:t>сурядності</a:t>
            </a:r>
            <a:r>
              <a:rPr lang="ru-RU" dirty="0" smtClean="0"/>
              <a:t> </a:t>
            </a:r>
            <a:r>
              <a:rPr lang="ru-RU" dirty="0" err="1" smtClean="0"/>
              <a:t>використовуємо</a:t>
            </a:r>
            <a:r>
              <a:rPr lang="ru-RU" dirty="0" smtClean="0"/>
              <a:t> для </a:t>
            </a:r>
            <a:r>
              <a:rPr lang="ru-RU" dirty="0" err="1" smtClean="0"/>
              <a:t>зв’язку</a:t>
            </a:r>
            <a:r>
              <a:rPr lang="ru-RU" dirty="0" smtClean="0"/>
              <a:t> </a:t>
            </a:r>
            <a:r>
              <a:rPr lang="ru-RU" dirty="0" err="1" smtClean="0"/>
              <a:t>однорідних</a:t>
            </a:r>
            <a:r>
              <a:rPr lang="ru-RU" dirty="0" smtClean="0"/>
              <a:t> </a:t>
            </a:r>
            <a:r>
              <a:rPr lang="ru-RU" dirty="0" err="1" smtClean="0"/>
              <a:t>членів</a:t>
            </a:r>
            <a:r>
              <a:rPr lang="ru-RU" dirty="0" smtClean="0"/>
              <a:t> </a:t>
            </a:r>
            <a:r>
              <a:rPr lang="ru-RU" dirty="0" err="1" smtClean="0"/>
              <a:t>речення</a:t>
            </a:r>
            <a:r>
              <a:rPr lang="ru-RU" dirty="0" smtClean="0"/>
              <a:t> та </a:t>
            </a:r>
            <a:r>
              <a:rPr lang="ru-RU" dirty="0" err="1" smtClean="0"/>
              <a:t>рівноправних</a:t>
            </a:r>
            <a:r>
              <a:rPr lang="ru-RU" dirty="0" smtClean="0"/>
              <a:t> </a:t>
            </a:r>
            <a:r>
              <a:rPr lang="ru-RU" dirty="0" err="1" smtClean="0"/>
              <a:t>частин</a:t>
            </a:r>
            <a:r>
              <a:rPr lang="ru-RU" dirty="0" smtClean="0"/>
              <a:t> складного </a:t>
            </a:r>
            <a:r>
              <a:rPr lang="ru-RU" dirty="0" err="1" smtClean="0"/>
              <a:t>речення</a:t>
            </a:r>
            <a:r>
              <a:rPr lang="ru-RU" dirty="0" smtClean="0"/>
              <a:t>. </a:t>
            </a:r>
          </a:p>
          <a:p>
            <a:pPr algn="just"/>
            <a:r>
              <a:rPr lang="ru-RU" dirty="0" smtClean="0"/>
              <a:t>НАПРИКЛАД: і, та, а, але, </a:t>
            </a:r>
            <a:r>
              <a:rPr lang="ru-RU" dirty="0" err="1" smtClean="0"/>
              <a:t>або</a:t>
            </a:r>
            <a:r>
              <a:rPr lang="ru-RU" dirty="0" smtClean="0"/>
              <a:t>, </a:t>
            </a:r>
            <a:r>
              <a:rPr lang="ru-RU" dirty="0" err="1" smtClean="0"/>
              <a:t>чи</a:t>
            </a:r>
            <a:r>
              <a:rPr lang="ru-RU" dirty="0" smtClean="0"/>
              <a:t>. </a:t>
            </a:r>
            <a:r>
              <a:rPr lang="ru-RU" dirty="0" smtClean="0">
                <a:solidFill>
                  <a:srgbClr val="002060"/>
                </a:solidFill>
              </a:rPr>
              <a:t>У долинах </a:t>
            </a:r>
            <a:r>
              <a:rPr lang="ru-RU" dirty="0" err="1" smtClean="0">
                <a:solidFill>
                  <a:srgbClr val="002060"/>
                </a:solidFill>
              </a:rPr>
              <a:t>співали</a:t>
            </a:r>
            <a:r>
              <a:rPr lang="ru-RU" dirty="0" smtClean="0">
                <a:solidFill>
                  <a:srgbClr val="002060"/>
                </a:solidFill>
              </a:rPr>
              <a:t> </a:t>
            </a:r>
            <a:r>
              <a:rPr lang="ru-RU" dirty="0" err="1" smtClean="0">
                <a:solidFill>
                  <a:srgbClr val="002060"/>
                </a:solidFill>
              </a:rPr>
              <a:t>струмки</a:t>
            </a:r>
            <a:r>
              <a:rPr lang="ru-RU" dirty="0" smtClean="0">
                <a:solidFill>
                  <a:srgbClr val="002060"/>
                </a:solidFill>
              </a:rPr>
              <a:t>, і </a:t>
            </a:r>
            <a:r>
              <a:rPr lang="ru-RU" dirty="0" err="1" smtClean="0">
                <a:solidFill>
                  <a:srgbClr val="002060"/>
                </a:solidFill>
              </a:rPr>
              <a:t>кожен</a:t>
            </a:r>
            <a:r>
              <a:rPr lang="ru-RU" dirty="0" smtClean="0">
                <a:solidFill>
                  <a:srgbClr val="002060"/>
                </a:solidFill>
              </a:rPr>
              <a:t> з них </a:t>
            </a:r>
            <a:r>
              <a:rPr lang="ru-RU" dirty="0" err="1" smtClean="0">
                <a:solidFill>
                  <a:srgbClr val="002060"/>
                </a:solidFill>
              </a:rPr>
              <a:t>мав</a:t>
            </a:r>
            <a:r>
              <a:rPr lang="ru-RU" dirty="0" smtClean="0">
                <a:solidFill>
                  <a:srgbClr val="002060"/>
                </a:solidFill>
              </a:rPr>
              <a:t> </a:t>
            </a:r>
            <a:r>
              <a:rPr lang="ru-RU" dirty="0" err="1" smtClean="0">
                <a:solidFill>
                  <a:srgbClr val="002060"/>
                </a:solidFill>
              </a:rPr>
              <a:t>свій</a:t>
            </a:r>
            <a:r>
              <a:rPr lang="ru-RU" dirty="0" smtClean="0">
                <a:solidFill>
                  <a:srgbClr val="002060"/>
                </a:solidFill>
              </a:rPr>
              <a:t> голос </a:t>
            </a:r>
            <a:r>
              <a:rPr lang="ru-RU" dirty="0" smtClean="0"/>
              <a:t>(М. Стельмах). </a:t>
            </a:r>
            <a:r>
              <a:rPr lang="ru-RU" b="1" dirty="0" smtClean="0"/>
              <a:t>П і д р я д н і: </a:t>
            </a:r>
            <a:r>
              <a:rPr lang="ru-RU" dirty="0" err="1"/>
              <a:t>с</a:t>
            </a:r>
            <a:r>
              <a:rPr lang="ru-RU" dirty="0" err="1" smtClean="0"/>
              <a:t>получники</a:t>
            </a:r>
            <a:r>
              <a:rPr lang="ru-RU" dirty="0" smtClean="0"/>
              <a:t> </a:t>
            </a:r>
            <a:r>
              <a:rPr lang="ru-RU" dirty="0" err="1" smtClean="0"/>
              <a:t>підрядності</a:t>
            </a:r>
            <a:r>
              <a:rPr lang="ru-RU" dirty="0" smtClean="0"/>
              <a:t> </a:t>
            </a:r>
            <a:r>
              <a:rPr lang="ru-RU" dirty="0" err="1" smtClean="0"/>
              <a:t>використовуємо</a:t>
            </a:r>
            <a:r>
              <a:rPr lang="ru-RU" dirty="0" smtClean="0"/>
              <a:t> для </a:t>
            </a:r>
            <a:r>
              <a:rPr lang="ru-RU" dirty="0" err="1" smtClean="0"/>
              <a:t>зв’язку</a:t>
            </a:r>
            <a:r>
              <a:rPr lang="ru-RU" dirty="0" smtClean="0"/>
              <a:t> </a:t>
            </a:r>
            <a:r>
              <a:rPr lang="ru-RU" dirty="0" err="1" smtClean="0"/>
              <a:t>залежних</a:t>
            </a:r>
            <a:r>
              <a:rPr lang="ru-RU" dirty="0" smtClean="0"/>
              <a:t> одна </a:t>
            </a:r>
            <a:r>
              <a:rPr lang="ru-RU" dirty="0" err="1" smtClean="0"/>
              <a:t>від</a:t>
            </a:r>
            <a:r>
              <a:rPr lang="ru-RU" dirty="0" smtClean="0"/>
              <a:t> </a:t>
            </a:r>
            <a:r>
              <a:rPr lang="ru-RU" dirty="0" err="1" smtClean="0"/>
              <a:t>одної</a:t>
            </a:r>
            <a:r>
              <a:rPr lang="ru-RU" dirty="0" smtClean="0"/>
              <a:t> </a:t>
            </a:r>
            <a:r>
              <a:rPr lang="ru-RU" dirty="0" err="1" smtClean="0"/>
              <a:t>частин</a:t>
            </a:r>
            <a:r>
              <a:rPr lang="ru-RU" dirty="0" smtClean="0"/>
              <a:t> складного </a:t>
            </a:r>
            <a:r>
              <a:rPr lang="ru-RU" dirty="0" err="1" smtClean="0"/>
              <a:t>речення</a:t>
            </a:r>
            <a:r>
              <a:rPr lang="ru-RU" dirty="0" smtClean="0"/>
              <a:t>. </a:t>
            </a:r>
          </a:p>
          <a:p>
            <a:pPr algn="just"/>
            <a:r>
              <a:rPr lang="ru-RU" dirty="0" smtClean="0"/>
              <a:t>НАПРИКЛАД: </a:t>
            </a:r>
            <a:r>
              <a:rPr lang="ru-RU" dirty="0" err="1" smtClean="0"/>
              <a:t>бо</a:t>
            </a:r>
            <a:r>
              <a:rPr lang="ru-RU" dirty="0" smtClean="0"/>
              <a:t>, </a:t>
            </a:r>
            <a:r>
              <a:rPr lang="ru-RU" dirty="0" err="1" smtClean="0"/>
              <a:t>що</a:t>
            </a:r>
            <a:r>
              <a:rPr lang="ru-RU" dirty="0" smtClean="0"/>
              <a:t>, </a:t>
            </a:r>
            <a:r>
              <a:rPr lang="ru-RU" dirty="0" err="1" smtClean="0"/>
              <a:t>щоб</a:t>
            </a:r>
            <a:r>
              <a:rPr lang="ru-RU" dirty="0" smtClean="0"/>
              <a:t>, </a:t>
            </a:r>
            <a:r>
              <a:rPr lang="ru-RU" dirty="0" err="1" smtClean="0"/>
              <a:t>якщо</a:t>
            </a:r>
            <a:r>
              <a:rPr lang="ru-RU" dirty="0" smtClean="0"/>
              <a:t>, як, тому </a:t>
            </a:r>
            <a:r>
              <a:rPr lang="ru-RU" dirty="0" err="1" smtClean="0"/>
              <a:t>що</a:t>
            </a:r>
            <a:r>
              <a:rPr lang="ru-RU" dirty="0" smtClean="0"/>
              <a:t>, </a:t>
            </a:r>
            <a:r>
              <a:rPr lang="ru-RU" dirty="0" err="1" smtClean="0"/>
              <a:t>ніби</a:t>
            </a:r>
            <a:r>
              <a:rPr lang="ru-RU" dirty="0" smtClean="0"/>
              <a:t>.</a:t>
            </a:r>
            <a:endParaRPr lang="ru-RU" dirty="0"/>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939551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Сполучники сурядності</a:t>
            </a:r>
            <a:endParaRPr lang="ru-RU" b="1" dirty="0">
              <a:solidFill>
                <a:srgbClr val="FF0000"/>
              </a:solidFill>
            </a:endParaRPr>
          </a:p>
        </p:txBody>
      </p:sp>
      <p:sp>
        <p:nvSpPr>
          <p:cNvPr id="3" name="Объект 2"/>
          <p:cNvSpPr>
            <a:spLocks noGrp="1"/>
          </p:cNvSpPr>
          <p:nvPr>
            <p:ph idx="1"/>
          </p:nvPr>
        </p:nvSpPr>
        <p:spPr>
          <a:xfrm>
            <a:off x="467544" y="1484784"/>
            <a:ext cx="8229600" cy="4525963"/>
          </a:xfrm>
        </p:spPr>
        <p:txBody>
          <a:bodyPr>
            <a:normAutofit fontScale="85000" lnSpcReduction="10000"/>
          </a:bodyPr>
          <a:lstStyle/>
          <a:p>
            <a:r>
              <a:rPr lang="ru-RU" b="1" dirty="0" err="1" smtClean="0"/>
              <a:t>Єднальні</a:t>
            </a:r>
            <a:r>
              <a:rPr lang="ru-RU" b="1" dirty="0" smtClean="0"/>
              <a:t>:</a:t>
            </a:r>
            <a:r>
              <a:rPr lang="ru-RU" dirty="0" smtClean="0"/>
              <a:t> і (й), та (у </a:t>
            </a:r>
            <a:r>
              <a:rPr lang="ru-RU" dirty="0" err="1" smtClean="0"/>
              <a:t>значенні</a:t>
            </a:r>
            <a:r>
              <a:rPr lang="ru-RU" dirty="0" smtClean="0"/>
              <a:t> і), </a:t>
            </a:r>
            <a:r>
              <a:rPr lang="ru-RU" dirty="0" err="1" smtClean="0"/>
              <a:t>ні</a:t>
            </a:r>
            <a:r>
              <a:rPr lang="ru-RU" dirty="0" smtClean="0"/>
              <a:t> ... </a:t>
            </a:r>
            <a:r>
              <a:rPr lang="ru-RU" dirty="0" err="1" smtClean="0"/>
              <a:t>ні</a:t>
            </a:r>
            <a:r>
              <a:rPr lang="ru-RU" dirty="0" smtClean="0"/>
              <a:t>, як... так і, не </a:t>
            </a:r>
            <a:r>
              <a:rPr lang="ru-RU" dirty="0" err="1" smtClean="0"/>
              <a:t>тільки</a:t>
            </a:r>
            <a:r>
              <a:rPr lang="ru-RU" dirty="0" smtClean="0"/>
              <a:t>... але й </a:t>
            </a:r>
          </a:p>
          <a:p>
            <a:pPr marL="0" indent="0">
              <a:buNone/>
            </a:pPr>
            <a:r>
              <a:rPr lang="ru-RU" dirty="0" smtClean="0"/>
              <a:t>    </a:t>
            </a:r>
            <a:r>
              <a:rPr lang="ru-RU" dirty="0" err="1" smtClean="0"/>
              <a:t>Наприклад</a:t>
            </a:r>
            <a:r>
              <a:rPr lang="ru-RU" dirty="0" smtClean="0"/>
              <a:t>: </a:t>
            </a:r>
            <a:r>
              <a:rPr lang="ru-RU" dirty="0" smtClean="0">
                <a:solidFill>
                  <a:srgbClr val="002060"/>
                </a:solidFill>
              </a:rPr>
              <a:t>день і </a:t>
            </a:r>
            <a:r>
              <a:rPr lang="ru-RU" dirty="0" err="1" smtClean="0">
                <a:solidFill>
                  <a:srgbClr val="002060"/>
                </a:solidFill>
              </a:rPr>
              <a:t>ніч</a:t>
            </a:r>
            <a:r>
              <a:rPr lang="ru-RU" dirty="0" smtClean="0">
                <a:solidFill>
                  <a:srgbClr val="002060"/>
                </a:solidFill>
              </a:rPr>
              <a:t>, </a:t>
            </a:r>
            <a:r>
              <a:rPr lang="ru-RU" dirty="0" err="1" smtClean="0">
                <a:solidFill>
                  <a:srgbClr val="002060"/>
                </a:solidFill>
              </a:rPr>
              <a:t>ні</a:t>
            </a:r>
            <a:r>
              <a:rPr lang="ru-RU" dirty="0" smtClean="0">
                <a:solidFill>
                  <a:srgbClr val="002060"/>
                </a:solidFill>
              </a:rPr>
              <a:t> вдень, </a:t>
            </a:r>
            <a:r>
              <a:rPr lang="ru-RU" dirty="0" err="1" smtClean="0">
                <a:solidFill>
                  <a:srgbClr val="002060"/>
                </a:solidFill>
              </a:rPr>
              <a:t>ні</a:t>
            </a:r>
            <a:r>
              <a:rPr lang="ru-RU" dirty="0" smtClean="0">
                <a:solidFill>
                  <a:srgbClr val="002060"/>
                </a:solidFill>
              </a:rPr>
              <a:t> </a:t>
            </a:r>
            <a:r>
              <a:rPr lang="ru-RU" dirty="0" err="1" smtClean="0">
                <a:solidFill>
                  <a:srgbClr val="002060"/>
                </a:solidFill>
              </a:rPr>
              <a:t>вночі</a:t>
            </a:r>
            <a:r>
              <a:rPr lang="ru-RU" dirty="0" smtClean="0">
                <a:solidFill>
                  <a:srgbClr val="002060"/>
                </a:solidFill>
              </a:rPr>
              <a:t> </a:t>
            </a:r>
          </a:p>
          <a:p>
            <a:r>
              <a:rPr lang="ru-RU" b="1" dirty="0" err="1" smtClean="0"/>
              <a:t>Протиставні</a:t>
            </a:r>
            <a:r>
              <a:rPr lang="ru-RU" b="1" dirty="0" smtClean="0"/>
              <a:t>:</a:t>
            </a:r>
            <a:r>
              <a:rPr lang="ru-RU" dirty="0" smtClean="0"/>
              <a:t> а, але, та (в </a:t>
            </a:r>
            <a:r>
              <a:rPr lang="ru-RU" dirty="0" err="1" smtClean="0"/>
              <a:t>значенні</a:t>
            </a:r>
            <a:r>
              <a:rPr lang="ru-RU" dirty="0" smtClean="0"/>
              <a:t> але), </a:t>
            </a:r>
            <a:r>
              <a:rPr lang="ru-RU" dirty="0" err="1" smtClean="0"/>
              <a:t>зате</a:t>
            </a:r>
            <a:r>
              <a:rPr lang="ru-RU" dirty="0" smtClean="0"/>
              <a:t>, </a:t>
            </a:r>
            <a:r>
              <a:rPr lang="ru-RU" dirty="0" err="1" smtClean="0"/>
              <a:t>проте</a:t>
            </a:r>
            <a:r>
              <a:rPr lang="ru-RU" dirty="0" smtClean="0"/>
              <a:t>, </a:t>
            </a:r>
            <a:r>
              <a:rPr lang="ru-RU" dirty="0" err="1" smtClean="0"/>
              <a:t>однак</a:t>
            </a:r>
            <a:r>
              <a:rPr lang="ru-RU" dirty="0" smtClean="0"/>
              <a:t>, а </a:t>
            </a:r>
            <a:r>
              <a:rPr lang="ru-RU" dirty="0" err="1" smtClean="0"/>
              <a:t>втім</a:t>
            </a:r>
            <a:r>
              <a:rPr lang="ru-RU" dirty="0" smtClean="0"/>
              <a:t> </a:t>
            </a:r>
          </a:p>
          <a:p>
            <a:pPr marL="0" indent="0">
              <a:buNone/>
            </a:pPr>
            <a:r>
              <a:rPr lang="ru-RU" dirty="0" smtClean="0"/>
              <a:t>    </a:t>
            </a:r>
            <a:r>
              <a:rPr lang="ru-RU" dirty="0" err="1" smtClean="0"/>
              <a:t>Наприклад</a:t>
            </a:r>
            <a:r>
              <a:rPr lang="ru-RU" dirty="0" smtClean="0"/>
              <a:t>: </a:t>
            </a:r>
            <a:r>
              <a:rPr lang="ru-RU" dirty="0" err="1" smtClean="0">
                <a:solidFill>
                  <a:srgbClr val="002060"/>
                </a:solidFill>
              </a:rPr>
              <a:t>Удень</a:t>
            </a:r>
            <a:r>
              <a:rPr lang="ru-RU" dirty="0" smtClean="0">
                <a:solidFill>
                  <a:srgbClr val="002060"/>
                </a:solidFill>
              </a:rPr>
              <a:t> </a:t>
            </a:r>
            <a:r>
              <a:rPr lang="ru-RU" dirty="0" err="1" smtClean="0">
                <a:solidFill>
                  <a:srgbClr val="002060"/>
                </a:solidFill>
              </a:rPr>
              <a:t>ішов</a:t>
            </a:r>
            <a:r>
              <a:rPr lang="ru-RU" dirty="0" smtClean="0">
                <a:solidFill>
                  <a:srgbClr val="002060"/>
                </a:solidFill>
              </a:rPr>
              <a:t> </a:t>
            </a:r>
            <a:r>
              <a:rPr lang="ru-RU" dirty="0" err="1" smtClean="0">
                <a:solidFill>
                  <a:srgbClr val="002060"/>
                </a:solidFill>
              </a:rPr>
              <a:t>дощ</a:t>
            </a:r>
            <a:r>
              <a:rPr lang="ru-RU" dirty="0" smtClean="0">
                <a:solidFill>
                  <a:srgbClr val="002060"/>
                </a:solidFill>
              </a:rPr>
              <a:t>, але </a:t>
            </a:r>
            <a:r>
              <a:rPr lang="ru-RU" dirty="0" err="1" smtClean="0">
                <a:solidFill>
                  <a:srgbClr val="002060"/>
                </a:solidFill>
              </a:rPr>
              <a:t>було</a:t>
            </a:r>
            <a:r>
              <a:rPr lang="ru-RU" dirty="0" smtClean="0">
                <a:solidFill>
                  <a:srgbClr val="002060"/>
                </a:solidFill>
              </a:rPr>
              <a:t> тепло. </a:t>
            </a:r>
          </a:p>
          <a:p>
            <a:r>
              <a:rPr lang="ru-RU" b="1" dirty="0" err="1" smtClean="0"/>
              <a:t>Розділові</a:t>
            </a:r>
            <a:r>
              <a:rPr lang="ru-RU" b="1" dirty="0" smtClean="0"/>
              <a:t>:</a:t>
            </a:r>
            <a:r>
              <a:rPr lang="ru-RU" dirty="0" smtClean="0"/>
              <a:t> </a:t>
            </a:r>
            <a:r>
              <a:rPr lang="ru-RU" dirty="0" err="1" smtClean="0"/>
              <a:t>або</a:t>
            </a:r>
            <a:r>
              <a:rPr lang="ru-RU" dirty="0" smtClean="0"/>
              <a:t>, </a:t>
            </a:r>
            <a:r>
              <a:rPr lang="ru-RU" dirty="0" err="1" smtClean="0"/>
              <a:t>чи</a:t>
            </a:r>
            <a:r>
              <a:rPr lang="ru-RU" dirty="0" smtClean="0"/>
              <a:t>, </a:t>
            </a:r>
            <a:r>
              <a:rPr lang="ru-RU" dirty="0" err="1" smtClean="0"/>
              <a:t>або</a:t>
            </a:r>
            <a:r>
              <a:rPr lang="ru-RU" dirty="0" smtClean="0"/>
              <a:t> ... </a:t>
            </a:r>
            <a:r>
              <a:rPr lang="ru-RU" dirty="0" err="1" smtClean="0"/>
              <a:t>або</a:t>
            </a:r>
            <a:r>
              <a:rPr lang="ru-RU" dirty="0" smtClean="0"/>
              <a:t>, </a:t>
            </a:r>
            <a:r>
              <a:rPr lang="ru-RU" dirty="0" err="1" smtClean="0"/>
              <a:t>чи</a:t>
            </a:r>
            <a:r>
              <a:rPr lang="ru-RU" dirty="0" smtClean="0"/>
              <a:t> ... </a:t>
            </a:r>
            <a:r>
              <a:rPr lang="ru-RU" dirty="0" err="1" smtClean="0"/>
              <a:t>чи</a:t>
            </a:r>
            <a:r>
              <a:rPr lang="ru-RU" dirty="0" smtClean="0"/>
              <a:t>, то ... то </a:t>
            </a:r>
          </a:p>
          <a:p>
            <a:pPr marL="0" indent="0">
              <a:buNone/>
            </a:pPr>
            <a:r>
              <a:rPr lang="ru-RU" dirty="0" smtClean="0"/>
              <a:t>    </a:t>
            </a:r>
            <a:r>
              <a:rPr lang="ru-RU" dirty="0" err="1" smtClean="0"/>
              <a:t>Наприклад</a:t>
            </a:r>
            <a:r>
              <a:rPr lang="ru-RU" dirty="0" smtClean="0"/>
              <a:t>: </a:t>
            </a:r>
            <a:r>
              <a:rPr lang="ru-RU" dirty="0" smtClean="0">
                <a:solidFill>
                  <a:srgbClr val="002060"/>
                </a:solidFill>
              </a:rPr>
              <a:t>день </a:t>
            </a:r>
            <a:r>
              <a:rPr lang="ru-RU" dirty="0" err="1" smtClean="0">
                <a:solidFill>
                  <a:srgbClr val="002060"/>
                </a:solidFill>
              </a:rPr>
              <a:t>або</a:t>
            </a:r>
            <a:r>
              <a:rPr lang="ru-RU" dirty="0" smtClean="0">
                <a:solidFill>
                  <a:srgbClr val="002060"/>
                </a:solidFill>
              </a:rPr>
              <a:t> </a:t>
            </a:r>
            <a:r>
              <a:rPr lang="ru-RU" dirty="0" err="1" smtClean="0">
                <a:solidFill>
                  <a:srgbClr val="002060"/>
                </a:solidFill>
              </a:rPr>
              <a:t>ніч</a:t>
            </a:r>
            <a:r>
              <a:rPr lang="ru-RU" dirty="0" smtClean="0">
                <a:solidFill>
                  <a:srgbClr val="002060"/>
                </a:solidFill>
              </a:rPr>
              <a:t> </a:t>
            </a:r>
          </a:p>
          <a:p>
            <a:r>
              <a:rPr lang="ru-RU" b="1" dirty="0" err="1" smtClean="0"/>
              <a:t>Зіставний</a:t>
            </a:r>
            <a:r>
              <a:rPr lang="ru-RU" dirty="0" smtClean="0"/>
              <a:t> а (не </a:t>
            </a:r>
            <a:r>
              <a:rPr lang="ru-RU" dirty="0" err="1" smtClean="0"/>
              <a:t>можна</a:t>
            </a:r>
            <a:r>
              <a:rPr lang="ru-RU" dirty="0" smtClean="0"/>
              <a:t> </a:t>
            </a:r>
            <a:r>
              <a:rPr lang="ru-RU" dirty="0" err="1" smtClean="0"/>
              <a:t>замінити</a:t>
            </a:r>
            <a:r>
              <a:rPr lang="ru-RU" dirty="0" smtClean="0"/>
              <a:t> </a:t>
            </a:r>
            <a:r>
              <a:rPr lang="ru-RU" dirty="0" err="1" smtClean="0"/>
              <a:t>протиставним</a:t>
            </a:r>
            <a:r>
              <a:rPr lang="ru-RU" dirty="0" smtClean="0"/>
              <a:t> але) </a:t>
            </a:r>
          </a:p>
          <a:p>
            <a:pPr marL="0" indent="0">
              <a:buNone/>
            </a:pPr>
            <a:r>
              <a:rPr lang="ru-RU" dirty="0" smtClean="0"/>
              <a:t>    </a:t>
            </a:r>
            <a:r>
              <a:rPr lang="ru-RU" dirty="0" err="1" smtClean="0"/>
              <a:t>Наприклад</a:t>
            </a:r>
            <a:r>
              <a:rPr lang="ru-RU" dirty="0" smtClean="0"/>
              <a:t>: </a:t>
            </a:r>
            <a:r>
              <a:rPr lang="ru-RU" dirty="0" smtClean="0">
                <a:solidFill>
                  <a:srgbClr val="002060"/>
                </a:solidFill>
              </a:rPr>
              <a:t>День </a:t>
            </a:r>
            <a:r>
              <a:rPr lang="ru-RU" dirty="0" err="1" smtClean="0">
                <a:solidFill>
                  <a:srgbClr val="002060"/>
                </a:solidFill>
              </a:rPr>
              <a:t>підходить</a:t>
            </a:r>
            <a:r>
              <a:rPr lang="ru-RU" dirty="0" smtClean="0">
                <a:solidFill>
                  <a:srgbClr val="002060"/>
                </a:solidFill>
              </a:rPr>
              <a:t>, а </a:t>
            </a:r>
            <a:r>
              <a:rPr lang="ru-RU" dirty="0" err="1" smtClean="0">
                <a:solidFill>
                  <a:srgbClr val="002060"/>
                </a:solidFill>
              </a:rPr>
              <a:t>ніч</a:t>
            </a:r>
            <a:r>
              <a:rPr lang="ru-RU" dirty="0" smtClean="0">
                <a:solidFill>
                  <a:srgbClr val="002060"/>
                </a:solidFill>
              </a:rPr>
              <a:t> </a:t>
            </a:r>
            <a:r>
              <a:rPr lang="ru-RU" dirty="0" err="1" smtClean="0">
                <a:solidFill>
                  <a:srgbClr val="002060"/>
                </a:solidFill>
              </a:rPr>
              <a:t>відступає</a:t>
            </a:r>
            <a:r>
              <a:rPr lang="ru-RU" dirty="0" smtClean="0">
                <a:solidFill>
                  <a:srgbClr val="002060"/>
                </a:solidFill>
              </a:rPr>
              <a:t>.</a:t>
            </a:r>
            <a:endParaRPr lang="ru-RU" dirty="0">
              <a:solidFill>
                <a:srgbClr val="002060"/>
              </a:solidFill>
            </a:endParaRPr>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742291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Сполучники підрядності</a:t>
            </a:r>
            <a:endParaRPr lang="ru-RU" b="1" dirty="0">
              <a:solidFill>
                <a:srgbClr val="FF0000"/>
              </a:solidFill>
            </a:endParaRPr>
          </a:p>
        </p:txBody>
      </p:sp>
      <p:sp>
        <p:nvSpPr>
          <p:cNvPr id="3" name="Объект 2"/>
          <p:cNvSpPr>
            <a:spLocks noGrp="1"/>
          </p:cNvSpPr>
          <p:nvPr>
            <p:ph idx="1"/>
          </p:nvPr>
        </p:nvSpPr>
        <p:spPr>
          <a:xfrm>
            <a:off x="457200" y="1412776"/>
            <a:ext cx="8229600" cy="5040560"/>
          </a:xfrm>
        </p:spPr>
        <p:txBody>
          <a:bodyPr>
            <a:normAutofit fontScale="85000" lnSpcReduction="20000"/>
          </a:bodyPr>
          <a:lstStyle/>
          <a:p>
            <a:r>
              <a:rPr lang="ru-RU" b="1" dirty="0" err="1" smtClean="0"/>
              <a:t>Причинові</a:t>
            </a:r>
            <a:r>
              <a:rPr lang="ru-RU" b="1" dirty="0" smtClean="0"/>
              <a:t>:</a:t>
            </a:r>
            <a:r>
              <a:rPr lang="ru-RU" dirty="0" smtClean="0"/>
              <a:t> </a:t>
            </a:r>
            <a:r>
              <a:rPr lang="ru-RU" dirty="0" err="1" smtClean="0"/>
              <a:t>бо</a:t>
            </a:r>
            <a:r>
              <a:rPr lang="ru-RU" dirty="0" smtClean="0"/>
              <a:t>, тому </a:t>
            </a:r>
            <a:r>
              <a:rPr lang="ru-RU" dirty="0" err="1" smtClean="0"/>
              <a:t>що</a:t>
            </a:r>
            <a:r>
              <a:rPr lang="ru-RU" dirty="0" smtClean="0"/>
              <a:t>, через те </a:t>
            </a:r>
            <a:r>
              <a:rPr lang="ru-RU" dirty="0" err="1" smtClean="0"/>
              <a:t>що</a:t>
            </a:r>
            <a:r>
              <a:rPr lang="ru-RU" dirty="0" smtClean="0"/>
              <a:t>, у </a:t>
            </a:r>
            <a:r>
              <a:rPr lang="ru-RU" dirty="0" err="1" smtClean="0"/>
              <a:t>зв’язку</a:t>
            </a:r>
            <a:r>
              <a:rPr lang="ru-RU" dirty="0" smtClean="0"/>
              <a:t> з </a:t>
            </a:r>
            <a:r>
              <a:rPr lang="ru-RU" dirty="0" err="1" smtClean="0"/>
              <a:t>тим</a:t>
            </a:r>
            <a:r>
              <a:rPr lang="ru-RU" dirty="0" smtClean="0"/>
              <a:t> </a:t>
            </a:r>
            <a:r>
              <a:rPr lang="ru-RU" dirty="0" err="1" smtClean="0"/>
              <a:t>що</a:t>
            </a:r>
            <a:r>
              <a:rPr lang="ru-RU" dirty="0" smtClean="0"/>
              <a:t>, </a:t>
            </a:r>
            <a:r>
              <a:rPr lang="ru-RU" dirty="0" err="1" smtClean="0"/>
              <a:t>оскільки</a:t>
            </a:r>
            <a:r>
              <a:rPr lang="ru-RU" dirty="0" smtClean="0"/>
              <a:t> </a:t>
            </a:r>
            <a:r>
              <a:rPr lang="ru-RU" dirty="0" smtClean="0">
                <a:solidFill>
                  <a:srgbClr val="7030A0"/>
                </a:solidFill>
              </a:rPr>
              <a:t>(Земля прекрасна, тому </a:t>
            </a:r>
            <a:r>
              <a:rPr lang="ru-RU" dirty="0" err="1" smtClean="0">
                <a:solidFill>
                  <a:srgbClr val="7030A0"/>
                </a:solidFill>
              </a:rPr>
              <a:t>що</a:t>
            </a:r>
            <a:r>
              <a:rPr lang="ru-RU" dirty="0" smtClean="0">
                <a:solidFill>
                  <a:srgbClr val="7030A0"/>
                </a:solidFill>
              </a:rPr>
              <a:t> на </a:t>
            </a:r>
            <a:r>
              <a:rPr lang="ru-RU" dirty="0" err="1" smtClean="0">
                <a:solidFill>
                  <a:srgbClr val="7030A0"/>
                </a:solidFill>
              </a:rPr>
              <a:t>ній</a:t>
            </a:r>
            <a:r>
              <a:rPr lang="ru-RU" dirty="0" smtClean="0">
                <a:solidFill>
                  <a:srgbClr val="7030A0"/>
                </a:solidFill>
              </a:rPr>
              <a:t> </a:t>
            </a:r>
            <a:r>
              <a:rPr lang="ru-RU" dirty="0" err="1" smtClean="0">
                <a:solidFill>
                  <a:srgbClr val="7030A0"/>
                </a:solidFill>
              </a:rPr>
              <a:t>живуть</a:t>
            </a:r>
            <a:r>
              <a:rPr lang="ru-RU" dirty="0" smtClean="0">
                <a:solidFill>
                  <a:srgbClr val="7030A0"/>
                </a:solidFill>
              </a:rPr>
              <a:t> </a:t>
            </a:r>
            <a:r>
              <a:rPr lang="ru-RU" dirty="0" err="1" smtClean="0">
                <a:solidFill>
                  <a:srgbClr val="7030A0"/>
                </a:solidFill>
              </a:rPr>
              <a:t>дзвінкоголосі</a:t>
            </a:r>
            <a:r>
              <a:rPr lang="ru-RU" dirty="0" smtClean="0">
                <a:solidFill>
                  <a:srgbClr val="7030A0"/>
                </a:solidFill>
              </a:rPr>
              <a:t> </a:t>
            </a:r>
            <a:r>
              <a:rPr lang="ru-RU" dirty="0" err="1" smtClean="0">
                <a:solidFill>
                  <a:srgbClr val="7030A0"/>
                </a:solidFill>
              </a:rPr>
              <a:t>малюки</a:t>
            </a:r>
            <a:r>
              <a:rPr lang="ru-RU" dirty="0" smtClean="0">
                <a:solidFill>
                  <a:srgbClr val="7030A0"/>
                </a:solidFill>
              </a:rPr>
              <a:t> (Ю. </a:t>
            </a:r>
            <a:r>
              <a:rPr lang="ru-RU" dirty="0" err="1" smtClean="0">
                <a:solidFill>
                  <a:srgbClr val="7030A0"/>
                </a:solidFill>
              </a:rPr>
              <a:t>Бедзик</a:t>
            </a:r>
            <a:r>
              <a:rPr lang="ru-RU" dirty="0" smtClean="0">
                <a:solidFill>
                  <a:srgbClr val="7030A0"/>
                </a:solidFill>
              </a:rPr>
              <a:t> ))</a:t>
            </a:r>
          </a:p>
          <a:p>
            <a:r>
              <a:rPr lang="ru-RU" b="1" dirty="0" err="1" smtClean="0"/>
              <a:t>Часові</a:t>
            </a:r>
            <a:r>
              <a:rPr lang="ru-RU" b="1" dirty="0" smtClean="0"/>
              <a:t>:</a:t>
            </a:r>
            <a:r>
              <a:rPr lang="ru-RU" dirty="0" smtClean="0"/>
              <a:t> коли, </a:t>
            </a:r>
            <a:r>
              <a:rPr lang="ru-RU" dirty="0" err="1" smtClean="0"/>
              <a:t>тільки</a:t>
            </a:r>
            <a:r>
              <a:rPr lang="ru-RU" dirty="0" smtClean="0"/>
              <a:t>, як, </a:t>
            </a:r>
            <a:r>
              <a:rPr lang="ru-RU" dirty="0" err="1" smtClean="0"/>
              <a:t>щойно</a:t>
            </a:r>
            <a:r>
              <a:rPr lang="ru-RU" dirty="0" smtClean="0"/>
              <a:t>, </a:t>
            </a:r>
            <a:r>
              <a:rPr lang="ru-RU" dirty="0" err="1" smtClean="0"/>
              <a:t>ледве</a:t>
            </a:r>
            <a:r>
              <a:rPr lang="ru-RU" dirty="0" smtClean="0"/>
              <a:t>, як </a:t>
            </a:r>
            <a:r>
              <a:rPr lang="ru-RU" dirty="0" err="1" smtClean="0"/>
              <a:t>тільки</a:t>
            </a:r>
            <a:r>
              <a:rPr lang="ru-RU" dirty="0" smtClean="0"/>
              <a:t>, аж </a:t>
            </a:r>
            <a:r>
              <a:rPr lang="ru-RU" dirty="0" err="1" smtClean="0"/>
              <a:t>поки</a:t>
            </a:r>
            <a:r>
              <a:rPr lang="ru-RU" dirty="0" smtClean="0"/>
              <a:t> </a:t>
            </a:r>
            <a:r>
              <a:rPr lang="ru-RU" dirty="0" smtClean="0">
                <a:solidFill>
                  <a:srgbClr val="7030A0"/>
                </a:solidFill>
              </a:rPr>
              <a:t>(Як </a:t>
            </a:r>
            <a:r>
              <a:rPr lang="ru-RU" dirty="0" err="1" smtClean="0">
                <a:solidFill>
                  <a:srgbClr val="7030A0"/>
                </a:solidFill>
              </a:rPr>
              <a:t>пишно</a:t>
            </a:r>
            <a:r>
              <a:rPr lang="ru-RU" dirty="0" smtClean="0">
                <a:solidFill>
                  <a:srgbClr val="7030A0"/>
                </a:solidFill>
              </a:rPr>
              <a:t> в </a:t>
            </a:r>
            <a:r>
              <a:rPr lang="ru-RU" dirty="0" err="1" smtClean="0">
                <a:solidFill>
                  <a:srgbClr val="7030A0"/>
                </a:solidFill>
              </a:rPr>
              <a:t>кульбаб</a:t>
            </a:r>
            <a:r>
              <a:rPr lang="ru-RU" dirty="0" smtClean="0">
                <a:solidFill>
                  <a:srgbClr val="7030A0"/>
                </a:solidFill>
              </a:rPr>
              <a:t> </a:t>
            </a:r>
            <a:r>
              <a:rPr lang="ru-RU" dirty="0" err="1" smtClean="0">
                <a:solidFill>
                  <a:srgbClr val="7030A0"/>
                </a:solidFill>
              </a:rPr>
              <a:t>золотилися</a:t>
            </a:r>
            <a:r>
              <a:rPr lang="ru-RU" dirty="0" smtClean="0">
                <a:solidFill>
                  <a:srgbClr val="7030A0"/>
                </a:solidFill>
              </a:rPr>
              <a:t> </a:t>
            </a:r>
            <a:r>
              <a:rPr lang="ru-RU" dirty="0" err="1" smtClean="0">
                <a:solidFill>
                  <a:srgbClr val="7030A0"/>
                </a:solidFill>
              </a:rPr>
              <a:t>вії</a:t>
            </a:r>
            <a:r>
              <a:rPr lang="ru-RU" dirty="0" smtClean="0">
                <a:solidFill>
                  <a:srgbClr val="7030A0"/>
                </a:solidFill>
              </a:rPr>
              <a:t>, коли на лугах </a:t>
            </a:r>
            <a:r>
              <a:rPr lang="ru-RU" dirty="0" err="1" smtClean="0">
                <a:solidFill>
                  <a:srgbClr val="7030A0"/>
                </a:solidFill>
              </a:rPr>
              <a:t>проростала</a:t>
            </a:r>
            <a:r>
              <a:rPr lang="ru-RU" dirty="0" smtClean="0">
                <a:solidFill>
                  <a:srgbClr val="7030A0"/>
                </a:solidFill>
              </a:rPr>
              <a:t> трава (Д. Луценко)) </a:t>
            </a:r>
          </a:p>
          <a:p>
            <a:r>
              <a:rPr lang="ru-RU" b="1" dirty="0" err="1" smtClean="0"/>
              <a:t>Умовні</a:t>
            </a:r>
            <a:r>
              <a:rPr lang="ru-RU" b="1" dirty="0" smtClean="0"/>
              <a:t>: </a:t>
            </a:r>
            <a:r>
              <a:rPr lang="ru-RU" dirty="0" err="1" smtClean="0"/>
              <a:t>якщо</a:t>
            </a:r>
            <a:r>
              <a:rPr lang="ru-RU" dirty="0" smtClean="0"/>
              <a:t>, </a:t>
            </a:r>
            <a:r>
              <a:rPr lang="ru-RU" dirty="0" err="1" smtClean="0"/>
              <a:t>якби</a:t>
            </a:r>
            <a:r>
              <a:rPr lang="ru-RU" dirty="0" smtClean="0"/>
              <a:t>, </a:t>
            </a:r>
            <a:r>
              <a:rPr lang="ru-RU" dirty="0" err="1" smtClean="0"/>
              <a:t>аби</a:t>
            </a:r>
            <a:r>
              <a:rPr lang="ru-RU" dirty="0" smtClean="0"/>
              <a:t>, коли, коли б, як </a:t>
            </a:r>
            <a:r>
              <a:rPr lang="ru-RU" dirty="0" smtClean="0">
                <a:solidFill>
                  <a:srgbClr val="7030A0"/>
                </a:solidFill>
              </a:rPr>
              <a:t>(Як </a:t>
            </a:r>
            <a:r>
              <a:rPr lang="ru-RU" dirty="0" err="1" smtClean="0">
                <a:solidFill>
                  <a:srgbClr val="7030A0"/>
                </a:solidFill>
              </a:rPr>
              <a:t>будеш</a:t>
            </a:r>
            <a:r>
              <a:rPr lang="ru-RU" dirty="0" smtClean="0">
                <a:solidFill>
                  <a:srgbClr val="7030A0"/>
                </a:solidFill>
              </a:rPr>
              <a:t>, земле, </a:t>
            </a:r>
            <a:r>
              <a:rPr lang="ru-RU" dirty="0" err="1" smtClean="0">
                <a:solidFill>
                  <a:srgbClr val="7030A0"/>
                </a:solidFill>
              </a:rPr>
              <a:t>ти</a:t>
            </a:r>
            <a:r>
              <a:rPr lang="ru-RU" dirty="0" smtClean="0">
                <a:solidFill>
                  <a:srgbClr val="7030A0"/>
                </a:solidFill>
              </a:rPr>
              <a:t> </a:t>
            </a:r>
            <a:r>
              <a:rPr lang="ru-RU" dirty="0" err="1" smtClean="0">
                <a:solidFill>
                  <a:srgbClr val="7030A0"/>
                </a:solidFill>
              </a:rPr>
              <a:t>щасливою</a:t>
            </a:r>
            <a:r>
              <a:rPr lang="ru-RU" dirty="0" smtClean="0">
                <a:solidFill>
                  <a:srgbClr val="7030A0"/>
                </a:solidFill>
              </a:rPr>
              <a:t>, то буду в </a:t>
            </a:r>
            <a:r>
              <a:rPr lang="ru-RU" dirty="0" err="1" smtClean="0">
                <a:solidFill>
                  <a:srgbClr val="7030A0"/>
                </a:solidFill>
              </a:rPr>
              <a:t>щасті</a:t>
            </a:r>
            <a:r>
              <a:rPr lang="ru-RU" dirty="0" smtClean="0">
                <a:solidFill>
                  <a:srgbClr val="7030A0"/>
                </a:solidFill>
              </a:rPr>
              <a:t> жить і я!) </a:t>
            </a:r>
          </a:p>
          <a:p>
            <a:r>
              <a:rPr lang="ru-RU" b="1" dirty="0" smtClean="0"/>
              <a:t>Мети:</a:t>
            </a:r>
            <a:r>
              <a:rPr lang="ru-RU" dirty="0" smtClean="0"/>
              <a:t> </a:t>
            </a:r>
            <a:r>
              <a:rPr lang="ru-RU" dirty="0" err="1" smtClean="0"/>
              <a:t>щоб</a:t>
            </a:r>
            <a:r>
              <a:rPr lang="ru-RU" dirty="0" smtClean="0"/>
              <a:t>, для того </a:t>
            </a:r>
            <a:r>
              <a:rPr lang="ru-RU" dirty="0" err="1" smtClean="0"/>
              <a:t>щоб</a:t>
            </a:r>
            <a:r>
              <a:rPr lang="ru-RU" dirty="0" smtClean="0"/>
              <a:t>, </a:t>
            </a:r>
            <a:r>
              <a:rPr lang="ru-RU" dirty="0" err="1" smtClean="0"/>
              <a:t>аби</a:t>
            </a:r>
            <a:r>
              <a:rPr lang="ru-RU" dirty="0" smtClean="0"/>
              <a:t> </a:t>
            </a:r>
            <a:r>
              <a:rPr lang="ru-RU" dirty="0" smtClean="0">
                <a:solidFill>
                  <a:srgbClr val="7030A0"/>
                </a:solidFill>
              </a:rPr>
              <a:t>(Треба </a:t>
            </a:r>
            <a:r>
              <a:rPr lang="ru-RU" dirty="0" err="1" smtClean="0">
                <a:solidFill>
                  <a:srgbClr val="7030A0"/>
                </a:solidFill>
              </a:rPr>
              <a:t>нахилитися</a:t>
            </a:r>
            <a:r>
              <a:rPr lang="ru-RU" dirty="0" smtClean="0">
                <a:solidFill>
                  <a:srgbClr val="7030A0"/>
                </a:solidFill>
              </a:rPr>
              <a:t>, </a:t>
            </a:r>
            <a:r>
              <a:rPr lang="ru-RU" dirty="0" err="1" smtClean="0">
                <a:solidFill>
                  <a:srgbClr val="7030A0"/>
                </a:solidFill>
              </a:rPr>
              <a:t>щоб</a:t>
            </a:r>
            <a:r>
              <a:rPr lang="ru-RU" dirty="0" smtClean="0">
                <a:solidFill>
                  <a:srgbClr val="7030A0"/>
                </a:solidFill>
              </a:rPr>
              <a:t> з </a:t>
            </a:r>
            <a:r>
              <a:rPr lang="ru-RU" dirty="0" err="1" smtClean="0">
                <a:solidFill>
                  <a:srgbClr val="7030A0"/>
                </a:solidFill>
              </a:rPr>
              <a:t>криниці</a:t>
            </a:r>
            <a:r>
              <a:rPr lang="ru-RU" dirty="0" smtClean="0">
                <a:solidFill>
                  <a:srgbClr val="7030A0"/>
                </a:solidFill>
              </a:rPr>
              <a:t> води </a:t>
            </a:r>
            <a:r>
              <a:rPr lang="ru-RU" dirty="0" err="1" smtClean="0">
                <a:solidFill>
                  <a:srgbClr val="7030A0"/>
                </a:solidFill>
              </a:rPr>
              <a:t>напитися</a:t>
            </a:r>
            <a:r>
              <a:rPr lang="ru-RU" dirty="0" smtClean="0">
                <a:solidFill>
                  <a:srgbClr val="7030A0"/>
                </a:solidFill>
              </a:rPr>
              <a:t> (Нар. </a:t>
            </a:r>
            <a:r>
              <a:rPr lang="ru-RU" dirty="0" err="1" smtClean="0">
                <a:solidFill>
                  <a:srgbClr val="7030A0"/>
                </a:solidFill>
              </a:rPr>
              <a:t>творчість</a:t>
            </a:r>
            <a:r>
              <a:rPr lang="ru-RU" dirty="0" smtClean="0">
                <a:solidFill>
                  <a:srgbClr val="7030A0"/>
                </a:solidFill>
              </a:rPr>
              <a:t>))</a:t>
            </a:r>
          </a:p>
          <a:p>
            <a:r>
              <a:rPr lang="ru-RU" b="1" dirty="0" err="1" smtClean="0"/>
              <a:t>Допустові</a:t>
            </a:r>
            <a:r>
              <a:rPr lang="ru-RU" b="1" dirty="0" smtClean="0"/>
              <a:t>:</a:t>
            </a:r>
            <a:r>
              <a:rPr lang="ru-RU" dirty="0" smtClean="0"/>
              <a:t> </a:t>
            </a:r>
            <a:r>
              <a:rPr lang="ru-RU" dirty="0" err="1" smtClean="0"/>
              <a:t>хоч</a:t>
            </a:r>
            <a:r>
              <a:rPr lang="ru-RU" dirty="0" smtClean="0"/>
              <a:t>, хай, хай... але, </a:t>
            </a:r>
            <a:r>
              <a:rPr lang="ru-RU" dirty="0" err="1" smtClean="0"/>
              <a:t>незважаючи</a:t>
            </a:r>
            <a:r>
              <a:rPr lang="ru-RU" dirty="0" smtClean="0"/>
              <a:t> на те </a:t>
            </a:r>
            <a:r>
              <a:rPr lang="ru-RU" dirty="0" err="1" smtClean="0"/>
              <a:t>що</a:t>
            </a:r>
            <a:r>
              <a:rPr lang="ru-RU" dirty="0" smtClean="0"/>
              <a:t>, дарма </a:t>
            </a:r>
            <a:r>
              <a:rPr lang="ru-RU" dirty="0" err="1" smtClean="0"/>
              <a:t>що</a:t>
            </a:r>
            <a:r>
              <a:rPr lang="ru-RU" dirty="0" smtClean="0"/>
              <a:t>, дарма </a:t>
            </a:r>
            <a:r>
              <a:rPr lang="ru-RU" dirty="0" err="1" smtClean="0"/>
              <a:t>що</a:t>
            </a:r>
            <a:r>
              <a:rPr lang="ru-RU" dirty="0" smtClean="0"/>
              <a:t>... а </a:t>
            </a:r>
            <a:r>
              <a:rPr lang="ru-RU" dirty="0" smtClean="0">
                <a:solidFill>
                  <a:srgbClr val="7030A0"/>
                </a:solidFill>
              </a:rPr>
              <a:t>(Упав </a:t>
            </a:r>
            <a:r>
              <a:rPr lang="ru-RU" dirty="0" err="1" smtClean="0">
                <a:solidFill>
                  <a:srgbClr val="7030A0"/>
                </a:solidFill>
              </a:rPr>
              <a:t>додолу</a:t>
            </a:r>
            <a:r>
              <a:rPr lang="ru-RU" dirty="0" smtClean="0">
                <a:solidFill>
                  <a:srgbClr val="7030A0"/>
                </a:solidFill>
              </a:rPr>
              <a:t> перший лист, </a:t>
            </a:r>
            <a:r>
              <a:rPr lang="ru-RU" dirty="0" err="1" smtClean="0">
                <a:solidFill>
                  <a:srgbClr val="7030A0"/>
                </a:solidFill>
              </a:rPr>
              <a:t>хоч</a:t>
            </a:r>
            <a:r>
              <a:rPr lang="ru-RU" dirty="0" smtClean="0">
                <a:solidFill>
                  <a:srgbClr val="7030A0"/>
                </a:solidFill>
              </a:rPr>
              <a:t> гай </a:t>
            </a:r>
            <a:r>
              <a:rPr lang="ru-RU" dirty="0" err="1" smtClean="0">
                <a:solidFill>
                  <a:srgbClr val="7030A0"/>
                </a:solidFill>
              </a:rPr>
              <a:t>ще</a:t>
            </a:r>
            <a:r>
              <a:rPr lang="ru-RU" dirty="0" smtClean="0">
                <a:solidFill>
                  <a:srgbClr val="7030A0"/>
                </a:solidFill>
              </a:rPr>
              <a:t> </a:t>
            </a:r>
            <a:r>
              <a:rPr lang="ru-RU" dirty="0" err="1" smtClean="0">
                <a:solidFill>
                  <a:srgbClr val="7030A0"/>
                </a:solidFill>
              </a:rPr>
              <a:t>диха</a:t>
            </a:r>
            <a:r>
              <a:rPr lang="ru-RU" dirty="0" smtClean="0">
                <a:solidFill>
                  <a:srgbClr val="7030A0"/>
                </a:solidFill>
              </a:rPr>
              <a:t> молодо (Д. Луценко))</a:t>
            </a:r>
            <a:endParaRPr lang="ru-RU" dirty="0">
              <a:solidFill>
                <a:srgbClr val="7030A0"/>
              </a:solidFill>
            </a:endParaRPr>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15202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Сполучники підрядності</a:t>
            </a:r>
            <a:endParaRPr lang="ru-RU" b="1" dirty="0">
              <a:solidFill>
                <a:srgbClr val="FF0000"/>
              </a:solidFill>
            </a:endParaRPr>
          </a:p>
        </p:txBody>
      </p:sp>
      <p:sp>
        <p:nvSpPr>
          <p:cNvPr id="3" name="Объект 2"/>
          <p:cNvSpPr>
            <a:spLocks noGrp="1"/>
          </p:cNvSpPr>
          <p:nvPr>
            <p:ph idx="1"/>
          </p:nvPr>
        </p:nvSpPr>
        <p:spPr>
          <a:xfrm>
            <a:off x="612438" y="1556792"/>
            <a:ext cx="8229600" cy="4525963"/>
          </a:xfrm>
        </p:spPr>
        <p:txBody>
          <a:bodyPr>
            <a:normAutofit fontScale="92500"/>
          </a:bodyPr>
          <a:lstStyle/>
          <a:p>
            <a:r>
              <a:rPr lang="ru-RU" b="1" dirty="0" err="1" smtClean="0"/>
              <a:t>Порівняльні</a:t>
            </a:r>
            <a:r>
              <a:rPr lang="ru-RU" b="1" dirty="0" smtClean="0"/>
              <a:t>:</a:t>
            </a:r>
            <a:r>
              <a:rPr lang="ru-RU" dirty="0" smtClean="0"/>
              <a:t> як, </a:t>
            </a:r>
            <a:r>
              <a:rPr lang="ru-RU" dirty="0" err="1" smtClean="0"/>
              <a:t>мов</a:t>
            </a:r>
            <a:r>
              <a:rPr lang="ru-RU" dirty="0" smtClean="0"/>
              <a:t>, </a:t>
            </a:r>
            <a:r>
              <a:rPr lang="ru-RU" dirty="0" err="1" smtClean="0"/>
              <a:t>немов</a:t>
            </a:r>
            <a:r>
              <a:rPr lang="ru-RU" dirty="0" smtClean="0"/>
              <a:t>, </a:t>
            </a:r>
            <a:r>
              <a:rPr lang="ru-RU" dirty="0" err="1" smtClean="0"/>
              <a:t>наче</a:t>
            </a:r>
            <a:r>
              <a:rPr lang="ru-RU" dirty="0" smtClean="0"/>
              <a:t>, </a:t>
            </a:r>
            <a:r>
              <a:rPr lang="ru-RU" dirty="0" err="1" smtClean="0"/>
              <a:t>неначе</a:t>
            </a:r>
            <a:r>
              <a:rPr lang="ru-RU" dirty="0" smtClean="0"/>
              <a:t>, </a:t>
            </a:r>
            <a:r>
              <a:rPr lang="ru-RU" dirty="0" err="1" smtClean="0"/>
              <a:t>ніби</a:t>
            </a:r>
            <a:r>
              <a:rPr lang="ru-RU" dirty="0" smtClean="0"/>
              <a:t>, </a:t>
            </a:r>
            <a:r>
              <a:rPr lang="ru-RU" dirty="0" err="1" smtClean="0"/>
              <a:t>немовби</a:t>
            </a:r>
            <a:r>
              <a:rPr lang="ru-RU" dirty="0" smtClean="0"/>
              <a:t>, </a:t>
            </a:r>
            <a:r>
              <a:rPr lang="ru-RU" dirty="0" err="1" smtClean="0"/>
              <a:t>начебто</a:t>
            </a:r>
            <a:r>
              <a:rPr lang="ru-RU" dirty="0" smtClean="0"/>
              <a:t> </a:t>
            </a:r>
            <a:r>
              <a:rPr lang="ru-RU" dirty="0" smtClean="0">
                <a:solidFill>
                  <a:srgbClr val="7030A0"/>
                </a:solidFill>
              </a:rPr>
              <a:t>(</a:t>
            </a:r>
            <a:r>
              <a:rPr lang="ru-RU" dirty="0" err="1" smtClean="0">
                <a:solidFill>
                  <a:srgbClr val="7030A0"/>
                </a:solidFill>
              </a:rPr>
              <a:t>Хліб</a:t>
            </a:r>
            <a:r>
              <a:rPr lang="ru-RU" dirty="0" smtClean="0">
                <a:solidFill>
                  <a:srgbClr val="7030A0"/>
                </a:solidFill>
              </a:rPr>
              <a:t> </a:t>
            </a:r>
            <a:r>
              <a:rPr lang="ru-RU" dirty="0" err="1" smtClean="0">
                <a:solidFill>
                  <a:srgbClr val="7030A0"/>
                </a:solidFill>
              </a:rPr>
              <a:t>пахне</a:t>
            </a:r>
            <a:r>
              <a:rPr lang="ru-RU" dirty="0" smtClean="0">
                <a:solidFill>
                  <a:srgbClr val="7030A0"/>
                </a:solidFill>
              </a:rPr>
              <a:t> </a:t>
            </a:r>
            <a:r>
              <a:rPr lang="ru-RU" dirty="0" err="1" smtClean="0">
                <a:solidFill>
                  <a:srgbClr val="7030A0"/>
                </a:solidFill>
              </a:rPr>
              <a:t>солодко</a:t>
            </a:r>
            <a:r>
              <a:rPr lang="ru-RU" dirty="0" smtClean="0">
                <a:solidFill>
                  <a:srgbClr val="7030A0"/>
                </a:solidFill>
              </a:rPr>
              <a:t>, як пахнуть меду </a:t>
            </a:r>
            <a:r>
              <a:rPr lang="ru-RU" dirty="0" err="1" smtClean="0">
                <a:solidFill>
                  <a:srgbClr val="7030A0"/>
                </a:solidFill>
              </a:rPr>
              <a:t>соти</a:t>
            </a:r>
            <a:r>
              <a:rPr lang="ru-RU" dirty="0" smtClean="0">
                <a:solidFill>
                  <a:srgbClr val="7030A0"/>
                </a:solidFill>
              </a:rPr>
              <a:t> (Л. </a:t>
            </a:r>
            <a:r>
              <a:rPr lang="ru-RU" dirty="0" err="1" smtClean="0">
                <a:solidFill>
                  <a:srgbClr val="7030A0"/>
                </a:solidFill>
              </a:rPr>
              <a:t>Забашта</a:t>
            </a:r>
            <a:r>
              <a:rPr lang="ru-RU" dirty="0" smtClean="0">
                <a:solidFill>
                  <a:srgbClr val="7030A0"/>
                </a:solidFill>
              </a:rPr>
              <a:t>)) </a:t>
            </a:r>
          </a:p>
          <a:p>
            <a:r>
              <a:rPr lang="ru-RU" b="1" dirty="0" err="1" smtClean="0"/>
              <a:t>З’ясувальні</a:t>
            </a:r>
            <a:r>
              <a:rPr lang="ru-RU" b="1" dirty="0" smtClean="0"/>
              <a:t>:</a:t>
            </a:r>
            <a:r>
              <a:rPr lang="ru-RU" dirty="0" smtClean="0"/>
              <a:t> </a:t>
            </a:r>
            <a:r>
              <a:rPr lang="ru-RU" dirty="0" err="1" smtClean="0"/>
              <a:t>що</a:t>
            </a:r>
            <a:r>
              <a:rPr lang="ru-RU" dirty="0" smtClean="0"/>
              <a:t>, </a:t>
            </a:r>
            <a:r>
              <a:rPr lang="ru-RU" dirty="0" err="1" smtClean="0"/>
              <a:t>щоб</a:t>
            </a:r>
            <a:r>
              <a:rPr lang="ru-RU" dirty="0" smtClean="0"/>
              <a:t>, </a:t>
            </a:r>
            <a:r>
              <a:rPr lang="ru-RU" dirty="0" err="1" smtClean="0"/>
              <a:t>чи</a:t>
            </a:r>
            <a:r>
              <a:rPr lang="ru-RU" dirty="0" smtClean="0"/>
              <a:t>, як </a:t>
            </a:r>
            <a:r>
              <a:rPr lang="ru-RU" dirty="0" smtClean="0">
                <a:solidFill>
                  <a:srgbClr val="7030A0"/>
                </a:solidFill>
              </a:rPr>
              <a:t>(Я б так </a:t>
            </a:r>
            <a:r>
              <a:rPr lang="ru-RU" dirty="0" err="1" smtClean="0">
                <a:solidFill>
                  <a:srgbClr val="7030A0"/>
                </a:solidFill>
              </a:rPr>
              <a:t>хотів</a:t>
            </a:r>
            <a:r>
              <a:rPr lang="ru-RU" dirty="0" smtClean="0">
                <a:solidFill>
                  <a:srgbClr val="7030A0"/>
                </a:solidFill>
              </a:rPr>
              <a:t>, </a:t>
            </a:r>
            <a:r>
              <a:rPr lang="ru-RU" dirty="0" err="1" smtClean="0">
                <a:solidFill>
                  <a:srgbClr val="7030A0"/>
                </a:solidFill>
              </a:rPr>
              <a:t>щоб</a:t>
            </a:r>
            <a:r>
              <a:rPr lang="ru-RU" dirty="0" smtClean="0">
                <a:solidFill>
                  <a:srgbClr val="7030A0"/>
                </a:solidFill>
              </a:rPr>
              <a:t> </a:t>
            </a:r>
            <a:r>
              <a:rPr lang="ru-RU" dirty="0" err="1" smtClean="0">
                <a:solidFill>
                  <a:srgbClr val="7030A0"/>
                </a:solidFill>
              </a:rPr>
              <a:t>ти</a:t>
            </a:r>
            <a:r>
              <a:rPr lang="ru-RU" dirty="0" smtClean="0">
                <a:solidFill>
                  <a:srgbClr val="7030A0"/>
                </a:solidFill>
              </a:rPr>
              <a:t> </a:t>
            </a:r>
            <a:r>
              <a:rPr lang="ru-RU" dirty="0" err="1" smtClean="0">
                <a:solidFill>
                  <a:srgbClr val="7030A0"/>
                </a:solidFill>
              </a:rPr>
              <a:t>була</a:t>
            </a:r>
            <a:r>
              <a:rPr lang="ru-RU" dirty="0" smtClean="0">
                <a:solidFill>
                  <a:srgbClr val="7030A0"/>
                </a:solidFill>
              </a:rPr>
              <a:t> </a:t>
            </a:r>
            <a:r>
              <a:rPr lang="ru-RU" dirty="0" err="1" smtClean="0">
                <a:solidFill>
                  <a:srgbClr val="7030A0"/>
                </a:solidFill>
              </a:rPr>
              <a:t>щаслива</a:t>
            </a:r>
            <a:r>
              <a:rPr lang="ru-RU" dirty="0" smtClean="0">
                <a:solidFill>
                  <a:srgbClr val="7030A0"/>
                </a:solidFill>
              </a:rPr>
              <a:t> (М. </a:t>
            </a:r>
            <a:r>
              <a:rPr lang="ru-RU" dirty="0" err="1" smtClean="0">
                <a:solidFill>
                  <a:srgbClr val="7030A0"/>
                </a:solidFill>
              </a:rPr>
              <a:t>Луків</a:t>
            </a:r>
            <a:r>
              <a:rPr lang="ru-RU" dirty="0" smtClean="0">
                <a:solidFill>
                  <a:srgbClr val="7030A0"/>
                </a:solidFill>
              </a:rPr>
              <a:t>)) </a:t>
            </a:r>
          </a:p>
          <a:p>
            <a:r>
              <a:rPr lang="ru-RU" b="1" dirty="0" err="1" smtClean="0"/>
              <a:t>Міри</a:t>
            </a:r>
            <a:r>
              <a:rPr lang="ru-RU" b="1" dirty="0" smtClean="0"/>
              <a:t> й </a:t>
            </a:r>
            <a:r>
              <a:rPr lang="ru-RU" b="1" dirty="0" err="1" smtClean="0"/>
              <a:t>ступеня</a:t>
            </a:r>
            <a:r>
              <a:rPr lang="ru-RU" b="1" dirty="0" smtClean="0"/>
              <a:t>:</a:t>
            </a:r>
            <a:r>
              <a:rPr lang="ru-RU" dirty="0" smtClean="0"/>
              <a:t> аж, </a:t>
            </a:r>
            <a:r>
              <a:rPr lang="ru-RU" dirty="0" err="1" smtClean="0"/>
              <a:t>що</a:t>
            </a:r>
            <a:r>
              <a:rPr lang="ru-RU" dirty="0" smtClean="0"/>
              <a:t> аж, </a:t>
            </a:r>
            <a:r>
              <a:rPr lang="ru-RU" dirty="0" err="1" smtClean="0"/>
              <a:t>що</a:t>
            </a:r>
            <a:r>
              <a:rPr lang="ru-RU" dirty="0" smtClean="0"/>
              <a:t> </a:t>
            </a:r>
            <a:r>
              <a:rPr lang="ru-RU" dirty="0" smtClean="0">
                <a:solidFill>
                  <a:srgbClr val="7030A0"/>
                </a:solidFill>
              </a:rPr>
              <a:t>(І так </a:t>
            </a:r>
            <a:r>
              <a:rPr lang="ru-RU" dirty="0" err="1" smtClean="0">
                <a:solidFill>
                  <a:srgbClr val="7030A0"/>
                </a:solidFill>
              </a:rPr>
              <a:t>утомився</a:t>
            </a:r>
            <a:r>
              <a:rPr lang="ru-RU" dirty="0" smtClean="0">
                <a:solidFill>
                  <a:srgbClr val="7030A0"/>
                </a:solidFill>
              </a:rPr>
              <a:t>, </a:t>
            </a:r>
            <a:r>
              <a:rPr lang="ru-RU" dirty="0" err="1" smtClean="0">
                <a:solidFill>
                  <a:srgbClr val="7030A0"/>
                </a:solidFill>
              </a:rPr>
              <a:t>що</a:t>
            </a:r>
            <a:r>
              <a:rPr lang="ru-RU" dirty="0" smtClean="0">
                <a:solidFill>
                  <a:srgbClr val="7030A0"/>
                </a:solidFill>
              </a:rPr>
              <a:t> на </a:t>
            </a:r>
            <a:r>
              <a:rPr lang="ru-RU" dirty="0" err="1" smtClean="0">
                <a:solidFill>
                  <a:srgbClr val="7030A0"/>
                </a:solidFill>
              </a:rPr>
              <a:t>півдорозі</a:t>
            </a:r>
            <a:r>
              <a:rPr lang="ru-RU" dirty="0" smtClean="0">
                <a:solidFill>
                  <a:srgbClr val="7030A0"/>
                </a:solidFill>
              </a:rPr>
              <a:t> заснув (</a:t>
            </a:r>
            <a:r>
              <a:rPr lang="ru-RU" dirty="0" err="1" smtClean="0">
                <a:solidFill>
                  <a:srgbClr val="7030A0"/>
                </a:solidFill>
              </a:rPr>
              <a:t>С.Левчук</a:t>
            </a:r>
            <a:r>
              <a:rPr lang="ru-RU" dirty="0" smtClean="0">
                <a:solidFill>
                  <a:srgbClr val="7030A0"/>
                </a:solidFill>
              </a:rPr>
              <a:t>)) </a:t>
            </a:r>
          </a:p>
          <a:p>
            <a:r>
              <a:rPr lang="ru-RU" b="1" dirty="0" err="1" smtClean="0"/>
              <a:t>Наслідковий</a:t>
            </a:r>
            <a:r>
              <a:rPr lang="ru-RU" b="1" dirty="0" smtClean="0"/>
              <a:t>:</a:t>
            </a:r>
            <a:r>
              <a:rPr lang="ru-RU" dirty="0" smtClean="0"/>
              <a:t> так </a:t>
            </a:r>
            <a:r>
              <a:rPr lang="ru-RU" dirty="0" err="1" smtClean="0"/>
              <a:t>що</a:t>
            </a:r>
            <a:r>
              <a:rPr lang="ru-RU" dirty="0" smtClean="0"/>
              <a:t> </a:t>
            </a:r>
            <a:r>
              <a:rPr lang="ru-RU" dirty="0" smtClean="0">
                <a:solidFill>
                  <a:srgbClr val="7030A0"/>
                </a:solidFill>
              </a:rPr>
              <a:t>(</a:t>
            </a:r>
            <a:r>
              <a:rPr lang="ru-RU" dirty="0" err="1" smtClean="0">
                <a:solidFill>
                  <a:srgbClr val="7030A0"/>
                </a:solidFill>
              </a:rPr>
              <a:t>Зранку</a:t>
            </a:r>
            <a:r>
              <a:rPr lang="ru-RU" dirty="0" smtClean="0">
                <a:solidFill>
                  <a:srgbClr val="7030A0"/>
                </a:solidFill>
              </a:rPr>
              <a:t> </a:t>
            </a:r>
            <a:r>
              <a:rPr lang="ru-RU" dirty="0" err="1" smtClean="0">
                <a:solidFill>
                  <a:srgbClr val="7030A0"/>
                </a:solidFill>
              </a:rPr>
              <a:t>випав</a:t>
            </a:r>
            <a:r>
              <a:rPr lang="ru-RU" dirty="0" smtClean="0">
                <a:solidFill>
                  <a:srgbClr val="7030A0"/>
                </a:solidFill>
              </a:rPr>
              <a:t> </a:t>
            </a:r>
            <a:r>
              <a:rPr lang="ru-RU" dirty="0" err="1" smtClean="0">
                <a:solidFill>
                  <a:srgbClr val="7030A0"/>
                </a:solidFill>
              </a:rPr>
              <a:t>сніг</a:t>
            </a:r>
            <a:r>
              <a:rPr lang="ru-RU" dirty="0" smtClean="0">
                <a:solidFill>
                  <a:srgbClr val="7030A0"/>
                </a:solidFill>
              </a:rPr>
              <a:t>, так </a:t>
            </a:r>
            <a:r>
              <a:rPr lang="ru-RU" dirty="0" err="1" smtClean="0">
                <a:solidFill>
                  <a:srgbClr val="7030A0"/>
                </a:solidFill>
              </a:rPr>
              <a:t>що</a:t>
            </a:r>
            <a:r>
              <a:rPr lang="ru-RU" dirty="0" smtClean="0">
                <a:solidFill>
                  <a:srgbClr val="7030A0"/>
                </a:solidFill>
              </a:rPr>
              <a:t> </a:t>
            </a:r>
            <a:r>
              <a:rPr lang="ru-RU" dirty="0" err="1" smtClean="0">
                <a:solidFill>
                  <a:srgbClr val="7030A0"/>
                </a:solidFill>
              </a:rPr>
              <a:t>слідів</a:t>
            </a:r>
            <a:r>
              <a:rPr lang="ru-RU" dirty="0" smtClean="0">
                <a:solidFill>
                  <a:srgbClr val="7030A0"/>
                </a:solidFill>
              </a:rPr>
              <a:t> </a:t>
            </a:r>
            <a:r>
              <a:rPr lang="ru-RU" dirty="0" err="1" smtClean="0">
                <a:solidFill>
                  <a:srgbClr val="7030A0"/>
                </a:solidFill>
              </a:rPr>
              <a:t>тепер</a:t>
            </a:r>
            <a:r>
              <a:rPr lang="ru-RU" dirty="0" smtClean="0">
                <a:solidFill>
                  <a:srgbClr val="7030A0"/>
                </a:solidFill>
              </a:rPr>
              <a:t> не </a:t>
            </a:r>
            <a:r>
              <a:rPr lang="ru-RU" dirty="0" err="1" smtClean="0">
                <a:solidFill>
                  <a:srgbClr val="7030A0"/>
                </a:solidFill>
              </a:rPr>
              <a:t>побачиш</a:t>
            </a:r>
            <a:r>
              <a:rPr lang="ru-RU" dirty="0" smtClean="0">
                <a:solidFill>
                  <a:srgbClr val="7030A0"/>
                </a:solidFill>
              </a:rPr>
              <a:t> (0. </a:t>
            </a:r>
            <a:r>
              <a:rPr lang="ru-RU" dirty="0" err="1" smtClean="0">
                <a:solidFill>
                  <a:srgbClr val="7030A0"/>
                </a:solidFill>
              </a:rPr>
              <a:t>Квітневий</a:t>
            </a:r>
            <a:r>
              <a:rPr lang="ru-RU" dirty="0" smtClean="0">
                <a:solidFill>
                  <a:srgbClr val="7030A0"/>
                </a:solidFill>
              </a:rPr>
              <a:t>))</a:t>
            </a:r>
            <a:endParaRPr lang="ru-RU" dirty="0">
              <a:solidFill>
                <a:srgbClr val="7030A0"/>
              </a:solidFill>
            </a:endParaRPr>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09754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Правопис сполучників</a:t>
            </a:r>
            <a:endParaRPr lang="ru-RU" b="1" dirty="0">
              <a:solidFill>
                <a:srgbClr val="FF0000"/>
              </a:solidFill>
            </a:endParaRPr>
          </a:p>
        </p:txBody>
      </p:sp>
      <p:sp>
        <p:nvSpPr>
          <p:cNvPr id="3" name="Объект 2"/>
          <p:cNvSpPr>
            <a:spLocks noGrp="1"/>
          </p:cNvSpPr>
          <p:nvPr>
            <p:ph idx="1"/>
          </p:nvPr>
        </p:nvSpPr>
        <p:spPr>
          <a:xfrm>
            <a:off x="611560" y="1628800"/>
            <a:ext cx="8229600" cy="4525963"/>
          </a:xfrm>
        </p:spPr>
        <p:txBody>
          <a:bodyPr>
            <a:normAutofit fontScale="92500" lnSpcReduction="20000"/>
          </a:bodyPr>
          <a:lstStyle/>
          <a:p>
            <a:r>
              <a:rPr lang="ru-RU" b="1" dirty="0" err="1" smtClean="0"/>
              <a:t>Пишемо</a:t>
            </a:r>
            <a:r>
              <a:rPr lang="ru-RU" b="1" dirty="0" smtClean="0"/>
              <a:t> РАЗОМ </a:t>
            </a:r>
          </a:p>
          <a:p>
            <a:r>
              <a:rPr lang="ru-RU" dirty="0" smtClean="0"/>
              <a:t>• </a:t>
            </a:r>
            <a:r>
              <a:rPr lang="ru-RU" b="1" dirty="0" err="1" smtClean="0">
                <a:solidFill>
                  <a:srgbClr val="0070C0"/>
                </a:solidFill>
              </a:rPr>
              <a:t>складні</a:t>
            </a:r>
            <a:r>
              <a:rPr lang="ru-RU" b="1" dirty="0" smtClean="0">
                <a:solidFill>
                  <a:srgbClr val="0070C0"/>
                </a:solidFill>
              </a:rPr>
              <a:t> </a:t>
            </a:r>
            <a:r>
              <a:rPr lang="ru-RU" b="1" dirty="0" err="1" smtClean="0">
                <a:solidFill>
                  <a:srgbClr val="0070C0"/>
                </a:solidFill>
              </a:rPr>
              <a:t>сполучники</a:t>
            </a:r>
            <a:r>
              <a:rPr lang="ru-RU" b="1" dirty="0" smtClean="0">
                <a:solidFill>
                  <a:srgbClr val="0070C0"/>
                </a:solidFill>
              </a:rPr>
              <a:t>: </a:t>
            </a:r>
            <a:r>
              <a:rPr lang="ru-RU" dirty="0" err="1" smtClean="0"/>
              <a:t>щоб</a:t>
            </a:r>
            <a:r>
              <a:rPr lang="ru-RU" dirty="0" smtClean="0"/>
              <a:t>, </a:t>
            </a:r>
            <a:r>
              <a:rPr lang="ru-RU" dirty="0" err="1" smtClean="0"/>
              <a:t>якби</a:t>
            </a:r>
            <a:r>
              <a:rPr lang="ru-RU" dirty="0" smtClean="0"/>
              <a:t>, </a:t>
            </a:r>
            <a:r>
              <a:rPr lang="ru-RU" dirty="0" err="1" smtClean="0"/>
              <a:t>якщо</a:t>
            </a:r>
            <a:r>
              <a:rPr lang="ru-RU" dirty="0" smtClean="0"/>
              <a:t>, </a:t>
            </a:r>
            <a:r>
              <a:rPr lang="ru-RU" dirty="0" err="1" smtClean="0"/>
              <a:t>отож</a:t>
            </a:r>
            <a:r>
              <a:rPr lang="ru-RU" dirty="0" smtClean="0"/>
              <a:t>, </a:t>
            </a:r>
            <a:r>
              <a:rPr lang="ru-RU" dirty="0" err="1" smtClean="0"/>
              <a:t>тобто</a:t>
            </a:r>
            <a:r>
              <a:rPr lang="ru-RU" dirty="0" smtClean="0"/>
              <a:t>, </a:t>
            </a:r>
            <a:r>
              <a:rPr lang="ru-RU" dirty="0" err="1" smtClean="0"/>
              <a:t>аніж</a:t>
            </a:r>
            <a:r>
              <a:rPr lang="ru-RU" dirty="0" smtClean="0"/>
              <a:t>, </a:t>
            </a:r>
            <a:r>
              <a:rPr lang="ru-RU" dirty="0" err="1" smtClean="0"/>
              <a:t>адже</a:t>
            </a:r>
            <a:r>
              <a:rPr lang="ru-RU" dirty="0" smtClean="0"/>
              <a:t>, </a:t>
            </a:r>
            <a:r>
              <a:rPr lang="ru-RU" dirty="0" err="1" smtClean="0"/>
              <a:t>притому</a:t>
            </a:r>
            <a:r>
              <a:rPr lang="ru-RU" dirty="0" smtClean="0"/>
              <a:t>, </a:t>
            </a:r>
            <a:r>
              <a:rPr lang="ru-RU" dirty="0" err="1" smtClean="0"/>
              <a:t>проте</a:t>
            </a:r>
            <a:r>
              <a:rPr lang="ru-RU" dirty="0" smtClean="0"/>
              <a:t>, </a:t>
            </a:r>
            <a:r>
              <a:rPr lang="ru-RU" dirty="0" err="1" smtClean="0"/>
              <a:t>ніби</a:t>
            </a:r>
            <a:r>
              <a:rPr lang="ru-RU" dirty="0" smtClean="0"/>
              <a:t>, </a:t>
            </a:r>
            <a:r>
              <a:rPr lang="ru-RU" dirty="0" err="1" smtClean="0"/>
              <a:t>немов</a:t>
            </a:r>
            <a:r>
              <a:rPr lang="ru-RU" dirty="0" smtClean="0"/>
              <a:t>, </a:t>
            </a:r>
            <a:r>
              <a:rPr lang="ru-RU" dirty="0" err="1" smtClean="0"/>
              <a:t>мовби</a:t>
            </a:r>
            <a:r>
              <a:rPr lang="ru-RU" dirty="0" smtClean="0"/>
              <a:t>, </a:t>
            </a:r>
            <a:r>
              <a:rPr lang="ru-RU" dirty="0" err="1" smtClean="0"/>
              <a:t>начеб</a:t>
            </a:r>
            <a:r>
              <a:rPr lang="ru-RU" dirty="0" smtClean="0"/>
              <a:t>, </a:t>
            </a:r>
            <a:r>
              <a:rPr lang="ru-RU" dirty="0" err="1" smtClean="0"/>
              <a:t>неначе</a:t>
            </a:r>
            <a:r>
              <a:rPr lang="ru-RU" dirty="0" smtClean="0"/>
              <a:t>, </a:t>
            </a:r>
            <a:r>
              <a:rPr lang="ru-RU" dirty="0" err="1" smtClean="0"/>
              <a:t>немовбито</a:t>
            </a:r>
            <a:r>
              <a:rPr lang="ru-RU" dirty="0" smtClean="0"/>
              <a:t> </a:t>
            </a:r>
          </a:p>
          <a:p>
            <a:r>
              <a:rPr lang="uk-UA" b="1" dirty="0" smtClean="0"/>
              <a:t>Пишемо ОКРЕМО</a:t>
            </a:r>
            <a:endParaRPr lang="ru-RU" b="1" dirty="0" smtClean="0"/>
          </a:p>
          <a:p>
            <a:r>
              <a:rPr lang="ru-RU" dirty="0" smtClean="0"/>
              <a:t>• </a:t>
            </a:r>
            <a:r>
              <a:rPr lang="ru-RU" b="1" dirty="0" err="1" smtClean="0">
                <a:solidFill>
                  <a:srgbClr val="0070C0"/>
                </a:solidFill>
              </a:rPr>
              <a:t>складені</a:t>
            </a:r>
            <a:r>
              <a:rPr lang="ru-RU" b="1" dirty="0" smtClean="0">
                <a:solidFill>
                  <a:srgbClr val="0070C0"/>
                </a:solidFill>
              </a:rPr>
              <a:t> </a:t>
            </a:r>
            <a:r>
              <a:rPr lang="ru-RU" b="1" dirty="0" err="1" smtClean="0">
                <a:solidFill>
                  <a:srgbClr val="0070C0"/>
                </a:solidFill>
              </a:rPr>
              <a:t>сполучники</a:t>
            </a:r>
            <a:r>
              <a:rPr lang="ru-RU" b="1" dirty="0" smtClean="0">
                <a:solidFill>
                  <a:srgbClr val="0070C0"/>
                </a:solidFill>
              </a:rPr>
              <a:t>:</a:t>
            </a:r>
            <a:r>
              <a:rPr lang="ru-RU" dirty="0" smtClean="0"/>
              <a:t> тому </a:t>
            </a:r>
            <a:r>
              <a:rPr lang="ru-RU" dirty="0" err="1" smtClean="0"/>
              <a:t>що</a:t>
            </a:r>
            <a:r>
              <a:rPr lang="ru-RU" dirty="0" smtClean="0"/>
              <a:t>, як </a:t>
            </a:r>
            <a:r>
              <a:rPr lang="ru-RU" dirty="0" err="1" smtClean="0"/>
              <a:t>тільки</a:t>
            </a:r>
            <a:r>
              <a:rPr lang="ru-RU" dirty="0" smtClean="0"/>
              <a:t>, з </a:t>
            </a:r>
            <a:r>
              <a:rPr lang="ru-RU" dirty="0" err="1" smtClean="0"/>
              <a:t>тим</a:t>
            </a:r>
            <a:r>
              <a:rPr lang="ru-RU" dirty="0" smtClean="0"/>
              <a:t> </a:t>
            </a:r>
            <a:r>
              <a:rPr lang="ru-RU" dirty="0" err="1" smtClean="0"/>
              <a:t>щоб</a:t>
            </a:r>
            <a:r>
              <a:rPr lang="ru-RU" dirty="0" smtClean="0"/>
              <a:t>, у </a:t>
            </a:r>
            <a:r>
              <a:rPr lang="ru-RU" dirty="0" err="1" smtClean="0"/>
              <a:t>зв’язку</a:t>
            </a:r>
            <a:r>
              <a:rPr lang="ru-RU" dirty="0" smtClean="0"/>
              <a:t> з </a:t>
            </a:r>
            <a:r>
              <a:rPr lang="ru-RU" dirty="0" err="1" smtClean="0"/>
              <a:t>тим</a:t>
            </a:r>
            <a:r>
              <a:rPr lang="ru-RU" dirty="0" smtClean="0"/>
              <a:t> </a:t>
            </a:r>
            <a:r>
              <a:rPr lang="ru-RU" dirty="0" err="1" smtClean="0"/>
              <a:t>що</a:t>
            </a:r>
            <a:r>
              <a:rPr lang="ru-RU" dirty="0" smtClean="0"/>
              <a:t>, через те </a:t>
            </a:r>
            <a:r>
              <a:rPr lang="ru-RU" dirty="0" err="1" smtClean="0"/>
              <a:t>що</a:t>
            </a:r>
            <a:r>
              <a:rPr lang="ru-RU" dirty="0" smtClean="0"/>
              <a:t> </a:t>
            </a:r>
          </a:p>
          <a:p>
            <a:r>
              <a:rPr lang="ru-RU" dirty="0" smtClean="0"/>
              <a:t>• </a:t>
            </a:r>
            <a:r>
              <a:rPr lang="ru-RU" dirty="0" err="1" smtClean="0"/>
              <a:t>деякі</a:t>
            </a:r>
            <a:r>
              <a:rPr lang="ru-RU" dirty="0" smtClean="0"/>
              <a:t> </a:t>
            </a:r>
            <a:r>
              <a:rPr lang="ru-RU" dirty="0" err="1" smtClean="0"/>
              <a:t>сполучники</a:t>
            </a:r>
            <a:r>
              <a:rPr lang="ru-RU" dirty="0" smtClean="0"/>
              <a:t> </a:t>
            </a:r>
            <a:r>
              <a:rPr lang="ru-RU" dirty="0" err="1" smtClean="0"/>
              <a:t>із</a:t>
            </a:r>
            <a:r>
              <a:rPr lang="ru-RU" dirty="0" smtClean="0"/>
              <a:t> </a:t>
            </a:r>
            <a:r>
              <a:rPr lang="ru-RU" dirty="0" err="1" smtClean="0"/>
              <a:t>частками</a:t>
            </a:r>
            <a:r>
              <a:rPr lang="ru-RU" dirty="0" smtClean="0"/>
              <a:t> </a:t>
            </a:r>
            <a:r>
              <a:rPr lang="ru-RU" dirty="0" err="1" smtClean="0"/>
              <a:t>би</a:t>
            </a:r>
            <a:r>
              <a:rPr lang="ru-RU" dirty="0" smtClean="0"/>
              <a:t> (б), же (ж): коли б, </a:t>
            </a:r>
            <a:r>
              <a:rPr lang="ru-RU" dirty="0" err="1" smtClean="0"/>
              <a:t>хоча</a:t>
            </a:r>
            <a:r>
              <a:rPr lang="ru-RU" dirty="0" smtClean="0"/>
              <a:t> б, </a:t>
            </a:r>
            <a:r>
              <a:rPr lang="ru-RU" dirty="0" err="1" smtClean="0"/>
              <a:t>хоч</a:t>
            </a:r>
            <a:r>
              <a:rPr lang="ru-RU" dirty="0" smtClean="0"/>
              <a:t> </a:t>
            </a:r>
            <a:r>
              <a:rPr lang="ru-RU" dirty="0" err="1" smtClean="0"/>
              <a:t>би</a:t>
            </a:r>
            <a:r>
              <a:rPr lang="ru-RU" dirty="0" smtClean="0"/>
              <a:t>, але ж, </a:t>
            </a:r>
            <a:r>
              <a:rPr lang="ru-RU" dirty="0" err="1" smtClean="0"/>
              <a:t>адже</a:t>
            </a:r>
            <a:r>
              <a:rPr lang="ru-RU" dirty="0" smtClean="0"/>
              <a:t> ж, </a:t>
            </a:r>
            <a:r>
              <a:rPr lang="ru-RU" dirty="0" err="1" smtClean="0"/>
              <a:t>або</a:t>
            </a:r>
            <a:r>
              <a:rPr lang="ru-RU" dirty="0" smtClean="0"/>
              <a:t> ж, коли ж</a:t>
            </a:r>
            <a:endParaRPr lang="ru-RU" dirty="0"/>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721705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1143000"/>
          </a:xfrm>
        </p:spPr>
        <p:txBody>
          <a:bodyPr>
            <a:noAutofit/>
          </a:bodyPr>
          <a:lstStyle/>
          <a:p>
            <a:r>
              <a:rPr lang="uk-UA" sz="3600" b="1" dirty="0" smtClean="0">
                <a:solidFill>
                  <a:srgbClr val="FF0000"/>
                </a:solidFill>
              </a:rPr>
              <a:t>Розділові знаки при складених сполучниках</a:t>
            </a:r>
            <a:endParaRPr lang="ru-RU" sz="3600" b="1" dirty="0">
              <a:solidFill>
                <a:srgbClr val="FF0000"/>
              </a:solidFill>
            </a:endParaRPr>
          </a:p>
        </p:txBody>
      </p:sp>
      <p:sp>
        <p:nvSpPr>
          <p:cNvPr id="3" name="Объект 2"/>
          <p:cNvSpPr>
            <a:spLocks noGrp="1"/>
          </p:cNvSpPr>
          <p:nvPr>
            <p:ph idx="1"/>
          </p:nvPr>
        </p:nvSpPr>
        <p:spPr>
          <a:xfrm>
            <a:off x="609065" y="2420888"/>
            <a:ext cx="8229600" cy="3268960"/>
          </a:xfrm>
        </p:spPr>
        <p:txBody>
          <a:bodyPr/>
          <a:lstStyle/>
          <a:p>
            <a:r>
              <a:rPr lang="ru-RU" b="1" dirty="0" smtClean="0">
                <a:solidFill>
                  <a:srgbClr val="00B050"/>
                </a:solidFill>
              </a:rPr>
              <a:t>ЗВЕРНІТЬ УВАГУ! </a:t>
            </a:r>
            <a:r>
              <a:rPr lang="ru-RU" dirty="0" err="1" smtClean="0"/>
              <a:t>Використовуючи</a:t>
            </a:r>
            <a:r>
              <a:rPr lang="ru-RU" dirty="0" smtClean="0"/>
              <a:t> </a:t>
            </a:r>
            <a:r>
              <a:rPr lang="ru-RU" dirty="0" err="1" smtClean="0"/>
              <a:t>складені</a:t>
            </a:r>
            <a:r>
              <a:rPr lang="ru-RU" dirty="0" smtClean="0"/>
              <a:t> </a:t>
            </a:r>
            <a:r>
              <a:rPr lang="ru-RU" dirty="0" err="1" smtClean="0"/>
              <a:t>сполучники</a:t>
            </a:r>
            <a:r>
              <a:rPr lang="ru-RU" dirty="0" smtClean="0"/>
              <a:t> </a:t>
            </a:r>
            <a:r>
              <a:rPr lang="ru-RU" b="1" dirty="0" smtClean="0"/>
              <a:t>тому </a:t>
            </a:r>
            <a:r>
              <a:rPr lang="ru-RU" b="1" dirty="0" err="1" smtClean="0"/>
              <a:t>що</a:t>
            </a:r>
            <a:r>
              <a:rPr lang="ru-RU" b="1" dirty="0" smtClean="0"/>
              <a:t>, через те </a:t>
            </a:r>
            <a:r>
              <a:rPr lang="ru-RU" b="1" dirty="0" err="1" smtClean="0"/>
              <a:t>що</a:t>
            </a:r>
            <a:r>
              <a:rPr lang="ru-RU" b="1" dirty="0" smtClean="0"/>
              <a:t>, для того </a:t>
            </a:r>
            <a:r>
              <a:rPr lang="ru-RU" b="1" dirty="0" err="1" smtClean="0"/>
              <a:t>щоб</a:t>
            </a:r>
            <a:r>
              <a:rPr lang="ru-RU" b="1" dirty="0" smtClean="0"/>
              <a:t>, </a:t>
            </a:r>
            <a:r>
              <a:rPr lang="ru-RU" b="1" dirty="0" err="1" smtClean="0"/>
              <a:t>незважаючи</a:t>
            </a:r>
            <a:r>
              <a:rPr lang="ru-RU" b="1" dirty="0" smtClean="0"/>
              <a:t> на те </a:t>
            </a:r>
            <a:r>
              <a:rPr lang="ru-RU" b="1" dirty="0" err="1" smtClean="0"/>
              <a:t>що</a:t>
            </a:r>
            <a:r>
              <a:rPr lang="ru-RU" b="1" dirty="0" smtClean="0"/>
              <a:t>, </a:t>
            </a:r>
            <a:r>
              <a:rPr lang="ru-RU" b="1" dirty="0" err="1" smtClean="0"/>
              <a:t>після</a:t>
            </a:r>
            <a:r>
              <a:rPr lang="ru-RU" b="1" dirty="0" smtClean="0"/>
              <a:t> того як, </a:t>
            </a:r>
            <a:r>
              <a:rPr lang="ru-RU" b="1" dirty="0" err="1" smtClean="0"/>
              <a:t>замість</a:t>
            </a:r>
            <a:r>
              <a:rPr lang="ru-RU" b="1" dirty="0" smtClean="0"/>
              <a:t> того </a:t>
            </a:r>
            <a:r>
              <a:rPr lang="ru-RU" b="1" dirty="0" err="1" smtClean="0"/>
              <a:t>щоб</a:t>
            </a:r>
            <a:r>
              <a:rPr lang="ru-RU" dirty="0" smtClean="0"/>
              <a:t>, кому </a:t>
            </a:r>
            <a:r>
              <a:rPr lang="ru-RU" dirty="0" err="1" smtClean="0"/>
              <a:t>ставимо</a:t>
            </a:r>
            <a:r>
              <a:rPr lang="ru-RU" dirty="0" smtClean="0"/>
              <a:t> </a:t>
            </a:r>
            <a:r>
              <a:rPr lang="ru-RU" dirty="0" err="1" smtClean="0"/>
              <a:t>або</a:t>
            </a:r>
            <a:r>
              <a:rPr lang="ru-RU" dirty="0" smtClean="0"/>
              <a:t> перед </a:t>
            </a:r>
            <a:r>
              <a:rPr lang="ru-RU" dirty="0" err="1" smtClean="0"/>
              <a:t>усім</a:t>
            </a:r>
            <a:r>
              <a:rPr lang="ru-RU" dirty="0" smtClean="0"/>
              <a:t> </a:t>
            </a:r>
            <a:r>
              <a:rPr lang="ru-RU" dirty="0" err="1" smtClean="0"/>
              <a:t>сполучником</a:t>
            </a:r>
            <a:r>
              <a:rPr lang="ru-RU" dirty="0" smtClean="0"/>
              <a:t>, </a:t>
            </a:r>
            <a:r>
              <a:rPr lang="ru-RU" dirty="0" err="1" smtClean="0"/>
              <a:t>або</a:t>
            </a:r>
            <a:r>
              <a:rPr lang="ru-RU" dirty="0" smtClean="0"/>
              <a:t> перед </a:t>
            </a:r>
            <a:r>
              <a:rPr lang="ru-RU" dirty="0" err="1" smtClean="0"/>
              <a:t>що</a:t>
            </a:r>
            <a:r>
              <a:rPr lang="ru-RU" dirty="0" smtClean="0"/>
              <a:t>, </a:t>
            </a:r>
            <a:r>
              <a:rPr lang="ru-RU" dirty="0" err="1" smtClean="0"/>
              <a:t>щоб</a:t>
            </a:r>
            <a:r>
              <a:rPr lang="ru-RU" dirty="0" smtClean="0"/>
              <a:t>, як. </a:t>
            </a:r>
            <a:r>
              <a:rPr lang="ru-RU" dirty="0" err="1" smtClean="0"/>
              <a:t>Це</a:t>
            </a:r>
            <a:r>
              <a:rPr lang="ru-RU" dirty="0" smtClean="0"/>
              <a:t> </a:t>
            </a:r>
            <a:r>
              <a:rPr lang="ru-RU" dirty="0" err="1" smtClean="0"/>
              <a:t>залежить</a:t>
            </a:r>
            <a:r>
              <a:rPr lang="ru-RU" dirty="0" smtClean="0"/>
              <a:t> </a:t>
            </a:r>
            <a:r>
              <a:rPr lang="ru-RU" dirty="0" err="1" smtClean="0"/>
              <a:t>від</a:t>
            </a:r>
            <a:r>
              <a:rPr lang="ru-RU" dirty="0" smtClean="0"/>
              <a:t> </a:t>
            </a:r>
            <a:r>
              <a:rPr lang="ru-RU" dirty="0" err="1" smtClean="0"/>
              <a:t>змісту</a:t>
            </a:r>
            <a:r>
              <a:rPr lang="ru-RU" dirty="0" smtClean="0"/>
              <a:t> та </a:t>
            </a:r>
            <a:r>
              <a:rPr lang="ru-RU" dirty="0" err="1" smtClean="0"/>
              <a:t>інтонації</a:t>
            </a:r>
            <a:r>
              <a:rPr lang="ru-RU" dirty="0" smtClean="0"/>
              <a:t>.</a:t>
            </a:r>
            <a:endParaRPr lang="ru-RU" dirty="0"/>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11933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
        <p:nvSpPr>
          <p:cNvPr id="30721" name="Rectangle 1"/>
          <p:cNvSpPr>
            <a:spLocks noChangeArrowheads="1"/>
          </p:cNvSpPr>
          <p:nvPr/>
        </p:nvSpPr>
        <p:spPr bwMode="auto">
          <a:xfrm>
            <a:off x="683568" y="807677"/>
            <a:ext cx="8172400" cy="5078313"/>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tabLst/>
            </a:pPr>
            <a:r>
              <a:rPr kumimoji="0" lang="ru-RU" b="1"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ДОМАШ</a:t>
            </a:r>
            <a:r>
              <a:rPr kumimoji="0" lang="uk-UA" b="1"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НЄ</a:t>
            </a:r>
            <a:r>
              <a:rPr kumimoji="0" lang="uk-UA" b="1" i="0" u="none" strike="noStrike" cap="none" normalizeH="0" dirty="0" smtClean="0">
                <a:ln>
                  <a:noFill/>
                </a:ln>
                <a:solidFill>
                  <a:srgbClr val="000000"/>
                </a:solidFill>
                <a:effectLst/>
                <a:latin typeface="Bookman Old Style" pitchFamily="18" charset="0"/>
                <a:ea typeface="Times New Roman" pitchFamily="18" charset="0"/>
                <a:cs typeface="Times New Roman" pitchFamily="18" charset="0"/>
              </a:rPr>
              <a:t> ЗАВДАННЯ:</a:t>
            </a:r>
          </a:p>
          <a:p>
            <a:pPr marL="0" marR="0" lvl="0" indent="342900" algn="l" defTabSz="914400" rtl="0" eaLnBrk="1" fontAlgn="base" latinLnBrk="0" hangingPunct="1">
              <a:lnSpc>
                <a:spcPct val="100000"/>
              </a:lnSpc>
              <a:spcBef>
                <a:spcPct val="0"/>
              </a:spcBef>
              <a:spcAft>
                <a:spcPct val="0"/>
              </a:spcAft>
              <a:buClrTx/>
              <a:buSzTx/>
              <a:tabLst/>
            </a:pPr>
            <a:endParaRPr lang="uk-UA" b="1" baseline="0" dirty="0" smtClean="0">
              <a:solidFill>
                <a:srgbClr val="000000"/>
              </a:solidFill>
              <a:latin typeface="Bookman Old Style" pitchFamily="18" charset="0"/>
              <a:ea typeface="Times New Roman" pitchFamily="18" charset="0"/>
              <a:cs typeface="Times New Roman" pitchFamily="18" charset="0"/>
            </a:endParaRPr>
          </a:p>
          <a:p>
            <a:pPr marL="0" marR="0" lvl="0" indent="342900" algn="l" defTabSz="914400" rtl="0" eaLnBrk="1" fontAlgn="base" latinLnBrk="0" hangingPunct="1">
              <a:lnSpc>
                <a:spcPct val="100000"/>
              </a:lnSpc>
              <a:spcBef>
                <a:spcPct val="0"/>
              </a:spcBef>
              <a:spcAft>
                <a:spcPct val="0"/>
              </a:spcAft>
              <a:buClrTx/>
              <a:buSzTx/>
              <a:tabLst/>
            </a:pPr>
            <a:r>
              <a:rPr kumimoji="0" lang="ru-RU" b="1"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1</a:t>
            </a:r>
            <a:r>
              <a:rPr kumimoji="0" lang="ru-RU" b="1"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 Диктант-переклад.</a:t>
            </a:r>
            <a:endParaRPr kumimoji="0" lang="ru-RU" b="0" i="0" u="none" strike="noStrike" cap="none" normalizeH="0" baseline="0" dirty="0" smtClean="0">
              <a:ln>
                <a:noFill/>
              </a:ln>
              <a:solidFill>
                <a:schemeClr val="tx1"/>
              </a:solidFill>
              <a:effectLst/>
              <a:latin typeface="Bookman Old Style" pitchFamily="18" charset="0"/>
            </a:endParaRPr>
          </a:p>
          <a:p>
            <a:r>
              <a:rPr kumimoji="0" lang="ru-RU" b="0" i="0" u="none" strike="noStrike" cap="none" normalizeH="0" baseline="0" dirty="0" smtClean="0">
                <a:ln>
                  <a:noFill/>
                </a:ln>
                <a:solidFill>
                  <a:srgbClr val="000000"/>
                </a:solidFill>
                <a:effectLst/>
                <a:latin typeface="Bookman Old Style" pitchFamily="18" charset="0"/>
                <a:ea typeface="Times New Roman" pitchFamily="18" charset="0"/>
                <a:cs typeface="Times New Roman" pitchFamily="18" charset="0"/>
              </a:rPr>
              <a:t>По почте, по происхождению, товарищ по оружию, по той причине, по свидетельству, знать по газетам, по его зову, по показу, по просьбе, по требованию, по болезни, по недоразумению, по ошибке, по направлению к лесу, по понедельниках, по делу, коса по пояс, по делу, до воскресенья включительно, прийтись по вкусу, по получении, смотря по погоде, мероприятие по, по обыкновению.</a:t>
            </a:r>
            <a:r>
              <a:rPr lang="uk-UA" dirty="0" smtClean="0">
                <a:latin typeface="Bookman Old Style" pitchFamily="18" charset="0"/>
              </a:rPr>
              <a:t> 2. 2. </a:t>
            </a:r>
            <a:r>
              <a:rPr lang="uk-UA" b="1" dirty="0" smtClean="0">
                <a:latin typeface="Bookman Old Style" pitchFamily="18" charset="0"/>
              </a:rPr>
              <a:t>Запишіть подані словосполучення у два стовпчики, добираючи з дужок потрібні </a:t>
            </a:r>
            <a:r>
              <a:rPr lang="ru-RU" b="1" dirty="0" smtClean="0">
                <a:latin typeface="Bookman Old Style" pitchFamily="18" charset="0"/>
              </a:rPr>
              <a:t>при</a:t>
            </a:r>
            <a:r>
              <a:rPr lang="uk-UA" b="1" dirty="0" err="1" smtClean="0">
                <a:latin typeface="Bookman Old Style" pitchFamily="18" charset="0"/>
              </a:rPr>
              <a:t>йменники</a:t>
            </a:r>
            <a:r>
              <a:rPr lang="uk-UA" b="1" dirty="0" smtClean="0">
                <a:latin typeface="Bookman Old Style" pitchFamily="18" charset="0"/>
              </a:rPr>
              <a:t>:</a:t>
            </a:r>
            <a:r>
              <a:rPr lang="ru-RU" b="1" dirty="0" smtClean="0">
                <a:latin typeface="Bookman Old Style" pitchFamily="18" charset="0"/>
              </a:rPr>
              <a:t>            </a:t>
            </a:r>
          </a:p>
          <a:p>
            <a:r>
              <a:rPr lang="uk-UA" dirty="0" smtClean="0">
                <a:latin typeface="Bookman Old Style" pitchFamily="18" charset="0"/>
              </a:rPr>
              <a:t>а)</a:t>
            </a:r>
            <a:r>
              <a:rPr lang="uk-UA" i="1" dirty="0" smtClean="0">
                <a:latin typeface="Bookman Old Style" pitchFamily="18" charset="0"/>
              </a:rPr>
              <a:t> із (зі); </a:t>
            </a:r>
            <a:r>
              <a:rPr lang="uk-UA" dirty="0" smtClean="0">
                <a:latin typeface="Bookman Old Style" pitchFamily="18" charset="0"/>
              </a:rPr>
              <a:t>б)</a:t>
            </a:r>
            <a:r>
              <a:rPr lang="uk-UA" i="1" dirty="0" smtClean="0">
                <a:latin typeface="Bookman Old Style" pitchFamily="18" charset="0"/>
              </a:rPr>
              <a:t> з.</a:t>
            </a:r>
            <a:endParaRPr lang="ru-RU" dirty="0" smtClean="0">
              <a:latin typeface="Bookman Old Style" pitchFamily="18" charset="0"/>
            </a:endParaRPr>
          </a:p>
          <a:p>
            <a:r>
              <a:rPr lang="uk-UA" dirty="0" smtClean="0">
                <a:latin typeface="Bookman Old Style" pitchFamily="18" charset="0"/>
              </a:rPr>
              <a:t>Хтось (з, із, зі) нас, дорога (з, із, зі) міста, тесляр (з, із, зі) хутора, Олена (з, із, зі) матір'ю, розмовляла (з, із, зі) батьком, онук (з, із, зі) дідусем, оглядач (з, із, зі) Львова, зустрілася (з, із, зі) артистами, вийшов (з, із, зі) двору, іти (з, із, зі) іншими, привітали (з, із, зі) святом, прощатися (з, із, зі) світом, (з, із, зі) щирим серцем</a:t>
            </a:r>
            <a:endParaRPr lang="ru-RU" dirty="0" smtClean="0">
              <a:latin typeface="Bookman Old Style" pitchFamily="18" charset="0"/>
            </a:endParaRP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Bookman Old Style" pitchFamily="18" charset="0"/>
            </a:endParaRPr>
          </a:p>
        </p:txBody>
      </p:sp>
    </p:spTree>
    <p:extLst>
      <p:ext uri="{BB962C8B-B14F-4D97-AF65-F5344CB8AC3E}">
        <p14:creationId xmlns="" xmlns:p14="http://schemas.microsoft.com/office/powerpoint/2010/main" val="1473705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000" b="1" dirty="0" err="1">
                <a:solidFill>
                  <a:srgbClr val="FF0000"/>
                </a:solidFill>
              </a:rPr>
              <a:t>Службові</a:t>
            </a:r>
            <a:r>
              <a:rPr lang="ru-RU" sz="3000" b="1" dirty="0">
                <a:solidFill>
                  <a:srgbClr val="FF0000"/>
                </a:solidFill>
              </a:rPr>
              <a:t> (</a:t>
            </a:r>
            <a:r>
              <a:rPr lang="ru-RU" sz="3000" b="1" dirty="0" err="1">
                <a:solidFill>
                  <a:srgbClr val="FF0000"/>
                </a:solidFill>
              </a:rPr>
              <a:t>неповнозначні</a:t>
            </a:r>
            <a:r>
              <a:rPr lang="ru-RU" sz="3000" b="1" dirty="0">
                <a:solidFill>
                  <a:srgbClr val="FF0000"/>
                </a:solidFill>
              </a:rPr>
              <a:t>) </a:t>
            </a:r>
            <a:r>
              <a:rPr lang="ru-RU" sz="3000" b="1" dirty="0" err="1">
                <a:solidFill>
                  <a:srgbClr val="FF0000"/>
                </a:solidFill>
              </a:rPr>
              <a:t>частини</a:t>
            </a:r>
            <a:r>
              <a:rPr lang="ru-RU" sz="3000" b="1" dirty="0">
                <a:solidFill>
                  <a:srgbClr val="FF0000"/>
                </a:solidFill>
              </a:rPr>
              <a:t> </a:t>
            </a:r>
            <a:r>
              <a:rPr lang="ru-RU" sz="3000" b="1" dirty="0" err="1">
                <a:solidFill>
                  <a:srgbClr val="FF0000"/>
                </a:solidFill>
              </a:rPr>
              <a:t>мови</a:t>
            </a:r>
            <a:endParaRPr lang="ru-RU" b="1" dirty="0">
              <a:solidFill>
                <a:srgbClr val="FF0000"/>
              </a:solidFill>
            </a:endParaRPr>
          </a:p>
        </p:txBody>
      </p:sp>
      <p:sp>
        <p:nvSpPr>
          <p:cNvPr id="3" name="Объект 2"/>
          <p:cNvSpPr>
            <a:spLocks noGrp="1"/>
          </p:cNvSpPr>
          <p:nvPr>
            <p:ph idx="1"/>
          </p:nvPr>
        </p:nvSpPr>
        <p:spPr>
          <a:xfrm>
            <a:off x="457200" y="1600200"/>
            <a:ext cx="8229600" cy="4853136"/>
          </a:xfrm>
        </p:spPr>
        <p:txBody>
          <a:bodyPr>
            <a:normAutofit fontScale="92500" lnSpcReduction="20000"/>
          </a:bodyPr>
          <a:lstStyle/>
          <a:p>
            <a:pPr marL="0" indent="0" algn="ctr">
              <a:buNone/>
            </a:pPr>
            <a:r>
              <a:rPr lang="ru-RU" b="1" u="sng" dirty="0" err="1" smtClean="0"/>
              <a:t>Прийменник</a:t>
            </a:r>
            <a:r>
              <a:rPr lang="ru-RU" dirty="0" smtClean="0"/>
              <a:t>     </a:t>
            </a:r>
            <a:r>
              <a:rPr lang="ru-RU" b="1" u="sng" dirty="0" err="1" smtClean="0"/>
              <a:t>Сполучник</a:t>
            </a:r>
            <a:r>
              <a:rPr lang="ru-RU" dirty="0" smtClean="0"/>
              <a:t>      </a:t>
            </a:r>
            <a:r>
              <a:rPr lang="ru-RU" b="1" u="sng" dirty="0" err="1" smtClean="0"/>
              <a:t>Частка</a:t>
            </a:r>
            <a:r>
              <a:rPr lang="ru-RU" dirty="0" smtClean="0"/>
              <a:t> </a:t>
            </a:r>
          </a:p>
          <a:p>
            <a:pPr algn="just"/>
            <a:r>
              <a:rPr lang="ru-RU" dirty="0" err="1" smtClean="0"/>
              <a:t>Службові</a:t>
            </a:r>
            <a:r>
              <a:rPr lang="ru-RU" dirty="0" smtClean="0"/>
              <a:t> </a:t>
            </a:r>
            <a:r>
              <a:rPr lang="ru-RU" dirty="0" err="1" smtClean="0"/>
              <a:t>частини</a:t>
            </a:r>
            <a:r>
              <a:rPr lang="ru-RU" dirty="0" smtClean="0"/>
              <a:t> </a:t>
            </a:r>
            <a:r>
              <a:rPr lang="ru-RU" dirty="0" err="1" smtClean="0"/>
              <a:t>мови</a:t>
            </a:r>
            <a:r>
              <a:rPr lang="ru-RU" dirty="0" smtClean="0"/>
              <a:t> </a:t>
            </a:r>
            <a:r>
              <a:rPr lang="ru-RU" dirty="0" err="1" smtClean="0"/>
              <a:t>відрізняються</a:t>
            </a:r>
            <a:r>
              <a:rPr lang="ru-RU" dirty="0" smtClean="0"/>
              <a:t> </a:t>
            </a:r>
            <a:r>
              <a:rPr lang="ru-RU" dirty="0" err="1" smtClean="0"/>
              <a:t>від</a:t>
            </a:r>
            <a:r>
              <a:rPr lang="ru-RU" dirty="0" smtClean="0"/>
              <a:t> </a:t>
            </a:r>
            <a:r>
              <a:rPr lang="ru-RU" dirty="0" err="1" smtClean="0"/>
              <a:t>самостійних</a:t>
            </a:r>
            <a:r>
              <a:rPr lang="ru-RU" dirty="0" smtClean="0"/>
              <a:t> </a:t>
            </a:r>
            <a:r>
              <a:rPr lang="ru-RU" dirty="0" err="1" smtClean="0"/>
              <a:t>тим</a:t>
            </a:r>
            <a:r>
              <a:rPr lang="ru-RU" dirty="0" smtClean="0"/>
              <a:t>, </a:t>
            </a:r>
            <a:r>
              <a:rPr lang="ru-RU" dirty="0" err="1" smtClean="0"/>
              <a:t>що</a:t>
            </a:r>
            <a:r>
              <a:rPr lang="ru-RU" dirty="0" smtClean="0"/>
              <a:t>: </a:t>
            </a:r>
          </a:p>
          <a:p>
            <a:pPr algn="just"/>
            <a:r>
              <a:rPr lang="ru-RU" dirty="0" smtClean="0"/>
              <a:t>не </a:t>
            </a:r>
            <a:r>
              <a:rPr lang="ru-RU" dirty="0" err="1" smtClean="0"/>
              <a:t>мають</a:t>
            </a:r>
            <a:r>
              <a:rPr lang="ru-RU" dirty="0" smtClean="0"/>
              <a:t> </a:t>
            </a:r>
            <a:r>
              <a:rPr lang="ru-RU" dirty="0" err="1" smtClean="0"/>
              <a:t>самостійного</a:t>
            </a:r>
            <a:r>
              <a:rPr lang="ru-RU" dirty="0" smtClean="0"/>
              <a:t> </a:t>
            </a:r>
            <a:r>
              <a:rPr lang="ru-RU" dirty="0" err="1" smtClean="0"/>
              <a:t>лексичного</a:t>
            </a:r>
            <a:r>
              <a:rPr lang="ru-RU" dirty="0" smtClean="0"/>
              <a:t> </a:t>
            </a:r>
            <a:r>
              <a:rPr lang="ru-RU" dirty="0" err="1" smtClean="0"/>
              <a:t>значення</a:t>
            </a:r>
            <a:r>
              <a:rPr lang="ru-RU" dirty="0" smtClean="0"/>
              <a:t> (не </a:t>
            </a:r>
            <a:r>
              <a:rPr lang="ru-RU" dirty="0" err="1" smtClean="0"/>
              <a:t>називають</a:t>
            </a:r>
            <a:r>
              <a:rPr lang="ru-RU" dirty="0" smtClean="0"/>
              <a:t> </a:t>
            </a:r>
            <a:r>
              <a:rPr lang="ru-RU" dirty="0" err="1" smtClean="0"/>
              <a:t>предметів</a:t>
            </a:r>
            <a:r>
              <a:rPr lang="ru-RU" dirty="0" smtClean="0"/>
              <a:t>, </a:t>
            </a:r>
            <a:r>
              <a:rPr lang="ru-RU" dirty="0" err="1" smtClean="0"/>
              <a:t>ознак</a:t>
            </a:r>
            <a:r>
              <a:rPr lang="ru-RU" dirty="0" smtClean="0"/>
              <a:t>, </a:t>
            </a:r>
            <a:r>
              <a:rPr lang="ru-RU" dirty="0" err="1" smtClean="0"/>
              <a:t>дій</a:t>
            </a:r>
            <a:r>
              <a:rPr lang="ru-RU" dirty="0" smtClean="0"/>
              <a:t>, </a:t>
            </a:r>
            <a:r>
              <a:rPr lang="ru-RU" dirty="0" err="1" smtClean="0"/>
              <a:t>кількості</a:t>
            </a:r>
            <a:r>
              <a:rPr lang="ru-RU" dirty="0" smtClean="0"/>
              <a:t>);</a:t>
            </a:r>
          </a:p>
          <a:p>
            <a:pPr algn="just"/>
            <a:r>
              <a:rPr lang="ru-RU" dirty="0" smtClean="0"/>
              <a:t> не </a:t>
            </a:r>
            <a:r>
              <a:rPr lang="ru-RU" dirty="0" err="1" smtClean="0"/>
              <a:t>мають</a:t>
            </a:r>
            <a:r>
              <a:rPr lang="ru-RU" dirty="0" smtClean="0"/>
              <a:t> </a:t>
            </a:r>
            <a:r>
              <a:rPr lang="ru-RU" dirty="0" err="1" smtClean="0"/>
              <a:t>морфологічних</a:t>
            </a:r>
            <a:r>
              <a:rPr lang="ru-RU" dirty="0" smtClean="0"/>
              <a:t> </a:t>
            </a:r>
            <a:r>
              <a:rPr lang="ru-RU" dirty="0" err="1" smtClean="0"/>
              <a:t>ознак</a:t>
            </a:r>
            <a:r>
              <a:rPr lang="ru-RU" dirty="0" smtClean="0"/>
              <a:t>, </a:t>
            </a:r>
            <a:r>
              <a:rPr lang="ru-RU" dirty="0" err="1" smtClean="0"/>
              <a:t>притаманних</a:t>
            </a:r>
            <a:r>
              <a:rPr lang="ru-RU" dirty="0" smtClean="0"/>
              <a:t> </a:t>
            </a:r>
            <a:r>
              <a:rPr lang="ru-RU" dirty="0" err="1" smtClean="0"/>
              <a:t>самостійним</a:t>
            </a:r>
            <a:r>
              <a:rPr lang="ru-RU" dirty="0" smtClean="0"/>
              <a:t> </a:t>
            </a:r>
            <a:r>
              <a:rPr lang="ru-RU" dirty="0" err="1" smtClean="0"/>
              <a:t>частинам</a:t>
            </a:r>
            <a:r>
              <a:rPr lang="ru-RU" dirty="0" smtClean="0"/>
              <a:t> </a:t>
            </a:r>
            <a:r>
              <a:rPr lang="ru-RU" dirty="0" err="1" smtClean="0"/>
              <a:t>мови</a:t>
            </a:r>
            <a:r>
              <a:rPr lang="ru-RU" dirty="0" smtClean="0"/>
              <a:t> (роду, числа, </a:t>
            </a:r>
            <a:r>
              <a:rPr lang="ru-RU" dirty="0" err="1" smtClean="0"/>
              <a:t>відмінка</a:t>
            </a:r>
            <a:r>
              <a:rPr lang="ru-RU" dirty="0" smtClean="0"/>
              <a:t>, часу </a:t>
            </a:r>
            <a:r>
              <a:rPr lang="ru-RU" dirty="0" err="1" smtClean="0"/>
              <a:t>тощо</a:t>
            </a:r>
            <a:r>
              <a:rPr lang="ru-RU" dirty="0" smtClean="0"/>
              <a:t>); </a:t>
            </a:r>
          </a:p>
          <a:p>
            <a:pPr algn="just"/>
            <a:r>
              <a:rPr lang="ru-RU" dirty="0" err="1" smtClean="0"/>
              <a:t>самостійно</a:t>
            </a:r>
            <a:r>
              <a:rPr lang="ru-RU" dirty="0" smtClean="0"/>
              <a:t> не </a:t>
            </a:r>
            <a:r>
              <a:rPr lang="ru-RU" dirty="0" err="1" smtClean="0"/>
              <a:t>виконують</a:t>
            </a:r>
            <a:r>
              <a:rPr lang="ru-RU" dirty="0" smtClean="0"/>
              <a:t> </a:t>
            </a:r>
            <a:r>
              <a:rPr lang="ru-RU" dirty="0" err="1" smtClean="0"/>
              <a:t>ніякої</a:t>
            </a:r>
            <a:r>
              <a:rPr lang="ru-RU" dirty="0" smtClean="0"/>
              <a:t> </a:t>
            </a:r>
            <a:r>
              <a:rPr lang="ru-RU" dirty="0" err="1" smtClean="0"/>
              <a:t>синтаксичної</a:t>
            </a:r>
            <a:r>
              <a:rPr lang="ru-RU" dirty="0" smtClean="0"/>
              <a:t> </a:t>
            </a:r>
            <a:r>
              <a:rPr lang="ru-RU" dirty="0" err="1" smtClean="0"/>
              <a:t>ролі</a:t>
            </a:r>
            <a:r>
              <a:rPr lang="ru-RU" dirty="0" smtClean="0"/>
              <a:t>. </a:t>
            </a:r>
          </a:p>
          <a:p>
            <a:pPr algn="just"/>
            <a:r>
              <a:rPr lang="ru-RU" dirty="0" err="1" smtClean="0"/>
              <a:t>Службові</a:t>
            </a:r>
            <a:r>
              <a:rPr lang="ru-RU" dirty="0" smtClean="0"/>
              <a:t> </a:t>
            </a:r>
            <a:r>
              <a:rPr lang="ru-RU" dirty="0" err="1" smtClean="0"/>
              <a:t>частини</a:t>
            </a:r>
            <a:r>
              <a:rPr lang="ru-RU" dirty="0" smtClean="0"/>
              <a:t> </a:t>
            </a:r>
            <a:r>
              <a:rPr lang="ru-RU" dirty="0" err="1" smtClean="0"/>
              <a:t>мови</a:t>
            </a:r>
            <a:r>
              <a:rPr lang="ru-RU" dirty="0" smtClean="0"/>
              <a:t> - </a:t>
            </a:r>
            <a:r>
              <a:rPr lang="ru-RU" dirty="0" err="1" smtClean="0"/>
              <a:t>незмінні</a:t>
            </a:r>
            <a:r>
              <a:rPr lang="ru-RU" dirty="0" smtClean="0"/>
              <a:t> слова.</a:t>
            </a:r>
            <a:endParaRPr lang="ru-RU" dirty="0"/>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074265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Прийменник </a:t>
            </a:r>
            <a:endParaRPr lang="ru-RU" b="1" dirty="0">
              <a:solidFill>
                <a:srgbClr val="FF0000"/>
              </a:solidFill>
            </a:endParaRPr>
          </a:p>
        </p:txBody>
      </p:sp>
      <p:sp>
        <p:nvSpPr>
          <p:cNvPr id="3" name="Объект 2"/>
          <p:cNvSpPr>
            <a:spLocks noGrp="1"/>
          </p:cNvSpPr>
          <p:nvPr>
            <p:ph idx="1"/>
          </p:nvPr>
        </p:nvSpPr>
        <p:spPr>
          <a:xfrm>
            <a:off x="457200" y="1600200"/>
            <a:ext cx="8229600" cy="4853136"/>
          </a:xfrm>
        </p:spPr>
        <p:txBody>
          <a:bodyPr>
            <a:normAutofit fontScale="85000" lnSpcReduction="10000"/>
          </a:bodyPr>
          <a:lstStyle/>
          <a:p>
            <a:pPr algn="just"/>
            <a:r>
              <a:rPr lang="ru-RU" b="1" dirty="0" err="1" smtClean="0">
                <a:solidFill>
                  <a:srgbClr val="0070C0"/>
                </a:solidFill>
              </a:rPr>
              <a:t>Прийменник</a:t>
            </a:r>
            <a:r>
              <a:rPr lang="ru-RU" dirty="0" smtClean="0"/>
              <a:t> — </a:t>
            </a:r>
            <a:r>
              <a:rPr lang="ru-RU" dirty="0" err="1" smtClean="0"/>
              <a:t>це</a:t>
            </a:r>
            <a:r>
              <a:rPr lang="ru-RU" dirty="0" smtClean="0"/>
              <a:t> </a:t>
            </a:r>
            <a:r>
              <a:rPr lang="ru-RU" dirty="0" err="1" smtClean="0"/>
              <a:t>службова</a:t>
            </a:r>
            <a:r>
              <a:rPr lang="ru-RU" dirty="0" smtClean="0"/>
              <a:t> </a:t>
            </a:r>
            <a:r>
              <a:rPr lang="ru-RU" dirty="0" err="1" smtClean="0"/>
              <a:t>частина</a:t>
            </a:r>
            <a:r>
              <a:rPr lang="ru-RU" dirty="0" smtClean="0"/>
              <a:t> </a:t>
            </a:r>
            <a:r>
              <a:rPr lang="ru-RU" dirty="0" err="1" smtClean="0"/>
              <a:t>мови</a:t>
            </a:r>
            <a:r>
              <a:rPr lang="ru-RU" dirty="0" smtClean="0"/>
              <a:t>, </a:t>
            </a:r>
            <a:r>
              <a:rPr lang="ru-RU" dirty="0" err="1" smtClean="0"/>
              <a:t>що</a:t>
            </a:r>
            <a:r>
              <a:rPr lang="ru-RU" dirty="0" smtClean="0"/>
              <a:t> </a:t>
            </a:r>
            <a:r>
              <a:rPr lang="ru-RU" dirty="0" err="1" smtClean="0"/>
              <a:t>виражає</a:t>
            </a:r>
            <a:r>
              <a:rPr lang="ru-RU" dirty="0" smtClean="0"/>
              <a:t> </a:t>
            </a:r>
            <a:r>
              <a:rPr lang="ru-RU" dirty="0" err="1" smtClean="0"/>
              <a:t>залежність</a:t>
            </a:r>
            <a:r>
              <a:rPr lang="ru-RU" dirty="0" smtClean="0"/>
              <a:t> </a:t>
            </a:r>
            <a:r>
              <a:rPr lang="ru-RU" dirty="0" err="1" smtClean="0"/>
              <a:t>іменника</a:t>
            </a:r>
            <a:r>
              <a:rPr lang="ru-RU" dirty="0" smtClean="0"/>
              <a:t>, </a:t>
            </a:r>
            <a:r>
              <a:rPr lang="ru-RU" dirty="0" err="1" smtClean="0"/>
              <a:t>числівника</a:t>
            </a:r>
            <a:r>
              <a:rPr lang="ru-RU" dirty="0" smtClean="0"/>
              <a:t>, </a:t>
            </a:r>
            <a:r>
              <a:rPr lang="ru-RU" dirty="0" err="1" smtClean="0"/>
              <a:t>займенника</a:t>
            </a:r>
            <a:r>
              <a:rPr lang="ru-RU" dirty="0" smtClean="0"/>
              <a:t> </a:t>
            </a:r>
            <a:r>
              <a:rPr lang="ru-RU" dirty="0" err="1" smtClean="0"/>
              <a:t>від</a:t>
            </a:r>
            <a:r>
              <a:rPr lang="ru-RU" dirty="0" smtClean="0"/>
              <a:t> </a:t>
            </a:r>
            <a:r>
              <a:rPr lang="ru-RU" dirty="0" err="1" smtClean="0"/>
              <a:t>інших</a:t>
            </a:r>
            <a:r>
              <a:rPr lang="ru-RU" dirty="0" smtClean="0"/>
              <a:t> </a:t>
            </a:r>
            <a:r>
              <a:rPr lang="ru-RU" dirty="0" err="1" smtClean="0"/>
              <a:t>слів</a:t>
            </a:r>
            <a:r>
              <a:rPr lang="ru-RU" dirty="0" smtClean="0"/>
              <a:t> у </a:t>
            </a:r>
            <a:r>
              <a:rPr lang="ru-RU" dirty="0" err="1" smtClean="0"/>
              <a:t>словосполученні</a:t>
            </a:r>
            <a:r>
              <a:rPr lang="ru-RU" dirty="0" smtClean="0"/>
              <a:t> та </a:t>
            </a:r>
            <a:r>
              <a:rPr lang="ru-RU" dirty="0" err="1" smtClean="0"/>
              <a:t>реченні</a:t>
            </a:r>
            <a:r>
              <a:rPr lang="ru-RU" dirty="0" smtClean="0"/>
              <a:t>. </a:t>
            </a:r>
          </a:p>
          <a:p>
            <a:pPr algn="just"/>
            <a:r>
              <a:rPr lang="ru-RU" dirty="0" smtClean="0"/>
              <a:t>НАПРИКЛАД: </a:t>
            </a:r>
            <a:r>
              <a:rPr lang="ru-RU" dirty="0" err="1" smtClean="0">
                <a:solidFill>
                  <a:srgbClr val="002060"/>
                </a:solidFill>
              </a:rPr>
              <a:t>говорити</a:t>
            </a:r>
            <a:r>
              <a:rPr lang="ru-RU" dirty="0" smtClean="0">
                <a:solidFill>
                  <a:srgbClr val="002060"/>
                </a:solidFill>
              </a:rPr>
              <a:t> про погоду, </a:t>
            </a:r>
            <a:r>
              <a:rPr lang="ru-RU" dirty="0" err="1" smtClean="0">
                <a:solidFill>
                  <a:srgbClr val="002060"/>
                </a:solidFill>
              </a:rPr>
              <a:t>ходити</a:t>
            </a:r>
            <a:r>
              <a:rPr lang="ru-RU" dirty="0" smtClean="0">
                <a:solidFill>
                  <a:srgbClr val="002060"/>
                </a:solidFill>
              </a:rPr>
              <a:t> </a:t>
            </a:r>
            <a:r>
              <a:rPr lang="ru-RU" dirty="0" err="1" smtClean="0">
                <a:solidFill>
                  <a:srgbClr val="002060"/>
                </a:solidFill>
              </a:rPr>
              <a:t>навколо</a:t>
            </a:r>
            <a:r>
              <a:rPr lang="ru-RU" dirty="0" smtClean="0">
                <a:solidFill>
                  <a:srgbClr val="002060"/>
                </a:solidFill>
              </a:rPr>
              <a:t> мене.</a:t>
            </a:r>
            <a:r>
              <a:rPr lang="ru-RU" dirty="0" smtClean="0"/>
              <a:t> </a:t>
            </a:r>
          </a:p>
          <a:p>
            <a:pPr algn="just"/>
            <a:r>
              <a:rPr lang="ru-RU" dirty="0" err="1" smtClean="0"/>
              <a:t>Прийменники</a:t>
            </a:r>
            <a:r>
              <a:rPr lang="ru-RU" dirty="0" smtClean="0"/>
              <a:t> не </a:t>
            </a:r>
            <a:r>
              <a:rPr lang="ru-RU" dirty="0" err="1" smtClean="0"/>
              <a:t>мають</a:t>
            </a:r>
            <a:r>
              <a:rPr lang="ru-RU" dirty="0" smtClean="0"/>
              <a:t> </a:t>
            </a:r>
            <a:r>
              <a:rPr lang="ru-RU" dirty="0" err="1" smtClean="0"/>
              <a:t>лексичного</a:t>
            </a:r>
            <a:r>
              <a:rPr lang="ru-RU" dirty="0" smtClean="0"/>
              <a:t> </a:t>
            </a:r>
            <a:r>
              <a:rPr lang="ru-RU" dirty="0" err="1" smtClean="0"/>
              <a:t>значення</a:t>
            </a:r>
            <a:r>
              <a:rPr lang="ru-RU" dirty="0" smtClean="0"/>
              <a:t>, але в </a:t>
            </a:r>
            <a:r>
              <a:rPr lang="ru-RU" dirty="0" err="1" smtClean="0"/>
              <a:t>поєднанні</a:t>
            </a:r>
            <a:r>
              <a:rPr lang="ru-RU" dirty="0" smtClean="0"/>
              <a:t> з </a:t>
            </a:r>
            <a:r>
              <a:rPr lang="ru-RU" dirty="0" err="1" smtClean="0"/>
              <a:t>іменником</a:t>
            </a:r>
            <a:r>
              <a:rPr lang="ru-RU" dirty="0" smtClean="0"/>
              <a:t> (</a:t>
            </a:r>
            <a:r>
              <a:rPr lang="ru-RU" dirty="0" err="1" smtClean="0"/>
              <a:t>займенником</a:t>
            </a:r>
            <a:r>
              <a:rPr lang="ru-RU" dirty="0" smtClean="0"/>
              <a:t>, </a:t>
            </a:r>
            <a:r>
              <a:rPr lang="ru-RU" dirty="0" err="1" smtClean="0"/>
              <a:t>числівником</a:t>
            </a:r>
            <a:r>
              <a:rPr lang="ru-RU" dirty="0" smtClean="0"/>
              <a:t>) </a:t>
            </a:r>
            <a:r>
              <a:rPr lang="ru-RU" dirty="0" err="1" smtClean="0"/>
              <a:t>можуть</a:t>
            </a:r>
            <a:r>
              <a:rPr lang="ru-RU" dirty="0" smtClean="0"/>
              <a:t> </a:t>
            </a:r>
            <a:r>
              <a:rPr lang="ru-RU" dirty="0" err="1" smtClean="0"/>
              <a:t>указувати</a:t>
            </a:r>
            <a:r>
              <a:rPr lang="ru-RU" dirty="0" smtClean="0"/>
              <a:t> на </a:t>
            </a:r>
            <a:r>
              <a:rPr lang="ru-RU" dirty="0" err="1" smtClean="0"/>
              <a:t>місце</a:t>
            </a:r>
            <a:r>
              <a:rPr lang="ru-RU" dirty="0" smtClean="0"/>
              <a:t>, час, </a:t>
            </a:r>
            <a:r>
              <a:rPr lang="ru-RU" dirty="0" err="1" smtClean="0"/>
              <a:t>напрям</a:t>
            </a:r>
            <a:r>
              <a:rPr lang="ru-RU" dirty="0" smtClean="0"/>
              <a:t>, причину, мету, </a:t>
            </a:r>
            <a:r>
              <a:rPr lang="ru-RU" dirty="0" err="1" smtClean="0"/>
              <a:t>об’єкт</a:t>
            </a:r>
            <a:r>
              <a:rPr lang="ru-RU" dirty="0" smtClean="0"/>
              <a:t> </a:t>
            </a:r>
            <a:r>
              <a:rPr lang="ru-RU" dirty="0" err="1" smtClean="0"/>
              <a:t>дії</a:t>
            </a:r>
            <a:r>
              <a:rPr lang="ru-RU" dirty="0" smtClean="0"/>
              <a:t>, </a:t>
            </a:r>
            <a:r>
              <a:rPr lang="ru-RU" dirty="0" err="1" smtClean="0"/>
              <a:t>відношення</a:t>
            </a:r>
            <a:r>
              <a:rPr lang="ru-RU" dirty="0" smtClean="0"/>
              <a:t> </a:t>
            </a:r>
            <a:r>
              <a:rPr lang="ru-RU" dirty="0" err="1" smtClean="0"/>
              <a:t>відповідності</a:t>
            </a:r>
            <a:r>
              <a:rPr lang="ru-RU" dirty="0" smtClean="0"/>
              <a:t> та </a:t>
            </a:r>
            <a:r>
              <a:rPr lang="ru-RU" dirty="0" err="1" smtClean="0"/>
              <a:t>ін</a:t>
            </a:r>
            <a:r>
              <a:rPr lang="ru-RU" dirty="0" smtClean="0"/>
              <a:t>. </a:t>
            </a:r>
          </a:p>
          <a:p>
            <a:pPr algn="just"/>
            <a:r>
              <a:rPr lang="ru-RU" dirty="0" smtClean="0"/>
              <a:t>НАПРИКЛАД: </a:t>
            </a:r>
            <a:r>
              <a:rPr lang="ru-RU" dirty="0" smtClean="0">
                <a:solidFill>
                  <a:srgbClr val="002060"/>
                </a:solidFill>
              </a:rPr>
              <a:t>упав </a:t>
            </a:r>
            <a:r>
              <a:rPr lang="ru-RU" dirty="0" err="1" smtClean="0">
                <a:solidFill>
                  <a:srgbClr val="002060"/>
                </a:solidFill>
              </a:rPr>
              <a:t>від</a:t>
            </a:r>
            <a:r>
              <a:rPr lang="ru-RU" dirty="0" smtClean="0">
                <a:solidFill>
                  <a:srgbClr val="002060"/>
                </a:solidFill>
              </a:rPr>
              <a:t> утоми; росте </a:t>
            </a:r>
            <a:r>
              <a:rPr lang="ru-RU" dirty="0" err="1" smtClean="0">
                <a:solidFill>
                  <a:srgbClr val="002060"/>
                </a:solidFill>
              </a:rPr>
              <a:t>під</a:t>
            </a:r>
            <a:r>
              <a:rPr lang="ru-RU" dirty="0" smtClean="0">
                <a:solidFill>
                  <a:srgbClr val="002060"/>
                </a:solidFill>
              </a:rPr>
              <a:t> горою; </a:t>
            </a:r>
            <a:r>
              <a:rPr lang="ru-RU" dirty="0" err="1" smtClean="0">
                <a:solidFill>
                  <a:srgbClr val="002060"/>
                </a:solidFill>
              </a:rPr>
              <a:t>іду</a:t>
            </a:r>
            <a:r>
              <a:rPr lang="ru-RU" dirty="0" smtClean="0">
                <a:solidFill>
                  <a:srgbClr val="002060"/>
                </a:solidFill>
              </a:rPr>
              <a:t> до тебе.</a:t>
            </a:r>
            <a:endParaRPr lang="ru-RU" dirty="0">
              <a:solidFill>
                <a:srgbClr val="002060"/>
              </a:solidFill>
            </a:endParaRPr>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68397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Прийменник </a:t>
            </a:r>
            <a:endParaRPr lang="ru-RU" b="1" dirty="0">
              <a:solidFill>
                <a:srgbClr val="FF0000"/>
              </a:solidFill>
            </a:endParaRPr>
          </a:p>
        </p:txBody>
      </p:sp>
      <p:sp>
        <p:nvSpPr>
          <p:cNvPr id="3" name="Объект 2"/>
          <p:cNvSpPr>
            <a:spLocks noGrp="1"/>
          </p:cNvSpPr>
          <p:nvPr>
            <p:ph idx="1"/>
          </p:nvPr>
        </p:nvSpPr>
        <p:spPr/>
        <p:txBody>
          <a:bodyPr/>
          <a:lstStyle/>
          <a:p>
            <a:pPr algn="just"/>
            <a:r>
              <a:rPr lang="ru-RU" dirty="0" err="1" smtClean="0"/>
              <a:t>Прийменники</a:t>
            </a:r>
            <a:r>
              <a:rPr lang="ru-RU" dirty="0" smtClean="0"/>
              <a:t> не </a:t>
            </a:r>
            <a:r>
              <a:rPr lang="ru-RU" dirty="0" err="1" smtClean="0"/>
              <a:t>змінюються</a:t>
            </a:r>
            <a:r>
              <a:rPr lang="ru-RU" dirty="0" smtClean="0"/>
              <a:t>. </a:t>
            </a:r>
            <a:r>
              <a:rPr lang="ru-RU" dirty="0" err="1" smtClean="0"/>
              <a:t>Прийменники</a:t>
            </a:r>
            <a:r>
              <a:rPr lang="ru-RU" dirty="0" smtClean="0"/>
              <a:t> не є членами </a:t>
            </a:r>
            <a:r>
              <a:rPr lang="ru-RU" dirty="0" err="1" smtClean="0"/>
              <a:t>речення</a:t>
            </a:r>
            <a:r>
              <a:rPr lang="ru-RU" dirty="0" smtClean="0"/>
              <a:t>, але </a:t>
            </a:r>
            <a:r>
              <a:rPr lang="ru-RU" dirty="0" err="1" smtClean="0"/>
              <a:t>можуть</a:t>
            </a:r>
            <a:r>
              <a:rPr lang="ru-RU" dirty="0" smtClean="0"/>
              <a:t> </a:t>
            </a:r>
            <a:r>
              <a:rPr lang="ru-RU" dirty="0" err="1" smtClean="0"/>
              <a:t>входити</a:t>
            </a:r>
            <a:r>
              <a:rPr lang="ru-RU" dirty="0" smtClean="0"/>
              <a:t> до складу </a:t>
            </a:r>
            <a:r>
              <a:rPr lang="ru-RU" dirty="0" err="1" smtClean="0"/>
              <a:t>членів</a:t>
            </a:r>
            <a:r>
              <a:rPr lang="ru-RU" dirty="0" smtClean="0"/>
              <a:t> </a:t>
            </a:r>
            <a:r>
              <a:rPr lang="ru-RU" dirty="0" err="1" smtClean="0"/>
              <a:t>речення</a:t>
            </a:r>
            <a:r>
              <a:rPr lang="ru-RU" dirty="0" smtClean="0"/>
              <a:t> разом </a:t>
            </a:r>
            <a:r>
              <a:rPr lang="ru-RU" dirty="0" err="1" smtClean="0"/>
              <a:t>зі</a:t>
            </a:r>
            <a:r>
              <a:rPr lang="ru-RU" dirty="0" smtClean="0"/>
              <a:t> словом, </a:t>
            </a:r>
            <a:r>
              <a:rPr lang="ru-RU" dirty="0" err="1" smtClean="0"/>
              <a:t>якого</a:t>
            </a:r>
            <a:r>
              <a:rPr lang="ru-RU" dirty="0" smtClean="0"/>
              <a:t> вони </a:t>
            </a:r>
            <a:r>
              <a:rPr lang="ru-RU" dirty="0" err="1" smtClean="0"/>
              <a:t>стосуються</a:t>
            </a:r>
            <a:r>
              <a:rPr lang="ru-RU" dirty="0" smtClean="0"/>
              <a:t>. НАПРИКЛАД: </a:t>
            </a:r>
            <a:r>
              <a:rPr lang="ru-RU" dirty="0" err="1" smtClean="0">
                <a:solidFill>
                  <a:srgbClr val="002060"/>
                </a:solidFill>
              </a:rPr>
              <a:t>від</a:t>
            </a:r>
            <a:r>
              <a:rPr lang="ru-RU" dirty="0" smtClean="0">
                <a:solidFill>
                  <a:srgbClr val="002060"/>
                </a:solidFill>
              </a:rPr>
              <a:t> </a:t>
            </a:r>
            <a:r>
              <a:rPr lang="ru-RU" dirty="0" err="1" smtClean="0">
                <a:solidFill>
                  <a:srgbClr val="002060"/>
                </a:solidFill>
              </a:rPr>
              <a:t>вогню</a:t>
            </a:r>
            <a:r>
              <a:rPr lang="ru-RU" dirty="0" smtClean="0">
                <a:solidFill>
                  <a:srgbClr val="002060"/>
                </a:solidFill>
              </a:rPr>
              <a:t> </a:t>
            </a:r>
            <a:r>
              <a:rPr lang="ru-RU" dirty="0" err="1" smtClean="0">
                <a:solidFill>
                  <a:srgbClr val="002060"/>
                </a:solidFill>
              </a:rPr>
              <a:t>біжи</a:t>
            </a:r>
            <a:r>
              <a:rPr lang="ru-RU" dirty="0" smtClean="0">
                <a:solidFill>
                  <a:srgbClr val="002060"/>
                </a:solidFill>
              </a:rPr>
              <a:t>, а у воду скачи </a:t>
            </a:r>
            <a:r>
              <a:rPr lang="ru-RU" dirty="0" smtClean="0"/>
              <a:t>(Нар. </a:t>
            </a:r>
            <a:r>
              <a:rPr lang="ru-RU" dirty="0" err="1" smtClean="0"/>
              <a:t>творчість</a:t>
            </a:r>
            <a:r>
              <a:rPr lang="ru-RU" dirty="0" smtClean="0"/>
              <a:t>). </a:t>
            </a:r>
          </a:p>
          <a:p>
            <a:pPr algn="just"/>
            <a:r>
              <a:rPr lang="ru-RU" dirty="0" err="1" smtClean="0"/>
              <a:t>Прийменники</a:t>
            </a:r>
            <a:r>
              <a:rPr lang="ru-RU" dirty="0" smtClean="0"/>
              <a:t> є </a:t>
            </a:r>
            <a:r>
              <a:rPr lang="ru-RU" dirty="0" err="1" smtClean="0"/>
              <a:t>засобом</a:t>
            </a:r>
            <a:r>
              <a:rPr lang="ru-RU" dirty="0" smtClean="0"/>
              <a:t> </a:t>
            </a:r>
            <a:r>
              <a:rPr lang="ru-RU" dirty="0" err="1" smtClean="0"/>
              <a:t>зв’язку</a:t>
            </a:r>
            <a:r>
              <a:rPr lang="ru-RU" dirty="0" smtClean="0"/>
              <a:t> </a:t>
            </a:r>
            <a:r>
              <a:rPr lang="ru-RU" dirty="0" err="1" smtClean="0"/>
              <a:t>слів</a:t>
            </a:r>
            <a:r>
              <a:rPr lang="ru-RU" dirty="0" smtClean="0"/>
              <a:t> у </a:t>
            </a:r>
            <a:r>
              <a:rPr lang="ru-RU" dirty="0" err="1" smtClean="0"/>
              <a:t>словосполученні</a:t>
            </a:r>
            <a:r>
              <a:rPr lang="ru-RU" dirty="0" smtClean="0"/>
              <a:t> та </a:t>
            </a:r>
            <a:r>
              <a:rPr lang="ru-RU" dirty="0" err="1" smtClean="0"/>
              <a:t>реченні</a:t>
            </a:r>
            <a:r>
              <a:rPr lang="ru-RU" dirty="0" smtClean="0"/>
              <a:t>.</a:t>
            </a:r>
            <a:endParaRPr lang="ru-RU" dirty="0"/>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617707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Прийменник </a:t>
            </a:r>
            <a:endParaRPr lang="ru-RU" b="1" dirty="0">
              <a:solidFill>
                <a:srgbClr val="FF0000"/>
              </a:solidFill>
            </a:endParaRPr>
          </a:p>
        </p:txBody>
      </p:sp>
      <p:sp>
        <p:nvSpPr>
          <p:cNvPr id="3" name="Объект 2"/>
          <p:cNvSpPr>
            <a:spLocks noGrp="1"/>
          </p:cNvSpPr>
          <p:nvPr>
            <p:ph idx="1"/>
          </p:nvPr>
        </p:nvSpPr>
        <p:spPr>
          <a:xfrm>
            <a:off x="457200" y="1484784"/>
            <a:ext cx="8229600" cy="4968552"/>
          </a:xfrm>
        </p:spPr>
        <p:txBody>
          <a:bodyPr>
            <a:normAutofit fontScale="77500" lnSpcReduction="20000"/>
          </a:bodyPr>
          <a:lstStyle/>
          <a:p>
            <a:pPr algn="just"/>
            <a:r>
              <a:rPr lang="ru-RU" dirty="0" err="1" smtClean="0"/>
              <a:t>Розрізняють</a:t>
            </a:r>
            <a:r>
              <a:rPr lang="ru-RU" dirty="0" smtClean="0"/>
              <a:t> </a:t>
            </a:r>
            <a:r>
              <a:rPr lang="ru-RU" dirty="0" err="1" smtClean="0"/>
              <a:t>прийменники</a:t>
            </a:r>
            <a:r>
              <a:rPr lang="ru-RU" dirty="0" smtClean="0"/>
              <a:t> </a:t>
            </a:r>
            <a:r>
              <a:rPr lang="ru-RU" b="1" dirty="0" err="1" smtClean="0"/>
              <a:t>похідні</a:t>
            </a:r>
            <a:r>
              <a:rPr lang="ru-RU" b="1" dirty="0" smtClean="0"/>
              <a:t> й </a:t>
            </a:r>
            <a:r>
              <a:rPr lang="ru-RU" b="1" dirty="0" err="1" smtClean="0"/>
              <a:t>непохідні</a:t>
            </a:r>
            <a:r>
              <a:rPr lang="ru-RU" b="1" dirty="0" smtClean="0"/>
              <a:t>. </a:t>
            </a:r>
          </a:p>
          <a:p>
            <a:pPr algn="just"/>
            <a:r>
              <a:rPr lang="ru-RU" dirty="0" smtClean="0"/>
              <a:t>До </a:t>
            </a:r>
            <a:r>
              <a:rPr lang="ru-RU" b="1" dirty="0" err="1" smtClean="0"/>
              <a:t>непохідних</a:t>
            </a:r>
            <a:r>
              <a:rPr lang="ru-RU" dirty="0" smtClean="0"/>
              <a:t> належать </a:t>
            </a:r>
            <a:r>
              <a:rPr lang="ru-RU" dirty="0" err="1" smtClean="0"/>
              <a:t>прийменники</a:t>
            </a:r>
            <a:r>
              <a:rPr lang="ru-RU" dirty="0" smtClean="0"/>
              <a:t>, </a:t>
            </a:r>
            <a:r>
              <a:rPr lang="ru-RU" dirty="0" err="1" smtClean="0"/>
              <a:t>походження</a:t>
            </a:r>
            <a:r>
              <a:rPr lang="ru-RU" dirty="0" smtClean="0"/>
              <a:t> </a:t>
            </a:r>
            <a:r>
              <a:rPr lang="ru-RU" dirty="0" err="1" smtClean="0"/>
              <a:t>яких</a:t>
            </a:r>
            <a:r>
              <a:rPr lang="ru-RU" dirty="0" smtClean="0"/>
              <a:t> </a:t>
            </a:r>
            <a:r>
              <a:rPr lang="ru-RU" dirty="0" err="1" smtClean="0"/>
              <a:t>важко</a:t>
            </a:r>
            <a:r>
              <a:rPr lang="ru-RU" dirty="0" smtClean="0"/>
              <a:t> </a:t>
            </a:r>
            <a:r>
              <a:rPr lang="ru-RU" dirty="0" err="1" smtClean="0"/>
              <a:t>визначити</a:t>
            </a:r>
            <a:r>
              <a:rPr lang="ru-RU" dirty="0" smtClean="0"/>
              <a:t>. </a:t>
            </a:r>
          </a:p>
          <a:p>
            <a:pPr algn="just"/>
            <a:r>
              <a:rPr lang="ru-RU" dirty="0" smtClean="0"/>
              <a:t>НАПРИКЛАД: </a:t>
            </a:r>
            <a:r>
              <a:rPr lang="ru-RU" dirty="0" smtClean="0">
                <a:solidFill>
                  <a:srgbClr val="002060"/>
                </a:solidFill>
              </a:rPr>
              <a:t>без, в, з, за, до, </a:t>
            </a:r>
            <a:r>
              <a:rPr lang="ru-RU" dirty="0" err="1" smtClean="0">
                <a:solidFill>
                  <a:srgbClr val="002060"/>
                </a:solidFill>
              </a:rPr>
              <a:t>від</a:t>
            </a:r>
            <a:r>
              <a:rPr lang="ru-RU" dirty="0" smtClean="0">
                <a:solidFill>
                  <a:srgbClr val="002060"/>
                </a:solidFill>
              </a:rPr>
              <a:t>, при.</a:t>
            </a:r>
            <a:r>
              <a:rPr lang="ru-RU" dirty="0" smtClean="0"/>
              <a:t> </a:t>
            </a:r>
          </a:p>
          <a:p>
            <a:pPr algn="just"/>
            <a:r>
              <a:rPr lang="ru-RU" b="1" dirty="0" err="1" smtClean="0"/>
              <a:t>Похідні</a:t>
            </a:r>
            <a:r>
              <a:rPr lang="ru-RU" dirty="0" smtClean="0"/>
              <a:t> </a:t>
            </a:r>
            <a:r>
              <a:rPr lang="ru-RU" dirty="0" err="1" smtClean="0"/>
              <a:t>прийменники</a:t>
            </a:r>
            <a:r>
              <a:rPr lang="ru-RU" dirty="0" smtClean="0"/>
              <a:t> </a:t>
            </a:r>
            <a:r>
              <a:rPr lang="ru-RU" dirty="0" err="1" smtClean="0"/>
              <a:t>утворено</a:t>
            </a:r>
            <a:r>
              <a:rPr lang="ru-RU" dirty="0" smtClean="0"/>
              <a:t>: </a:t>
            </a:r>
          </a:p>
          <a:p>
            <a:pPr algn="just"/>
            <a:r>
              <a:rPr lang="ru-RU" dirty="0" err="1" smtClean="0"/>
              <a:t>складанням</a:t>
            </a:r>
            <a:r>
              <a:rPr lang="ru-RU" dirty="0" smtClean="0"/>
              <a:t> </a:t>
            </a:r>
            <a:r>
              <a:rPr lang="ru-RU" dirty="0" err="1" smtClean="0"/>
              <a:t>двох</a:t>
            </a:r>
            <a:r>
              <a:rPr lang="ru-RU" dirty="0" smtClean="0"/>
              <a:t> </a:t>
            </a:r>
            <a:r>
              <a:rPr lang="ru-RU" dirty="0" err="1" smtClean="0"/>
              <a:t>або</a:t>
            </a:r>
            <a:r>
              <a:rPr lang="ru-RU" dirty="0" smtClean="0"/>
              <a:t> </a:t>
            </a:r>
            <a:r>
              <a:rPr lang="ru-RU" dirty="0" err="1" smtClean="0"/>
              <a:t>більше</a:t>
            </a:r>
            <a:r>
              <a:rPr lang="ru-RU" dirty="0" smtClean="0"/>
              <a:t> </a:t>
            </a:r>
            <a:r>
              <a:rPr lang="ru-RU" dirty="0" err="1" smtClean="0"/>
              <a:t>непохідних</a:t>
            </a:r>
            <a:r>
              <a:rPr lang="ru-RU" dirty="0" smtClean="0"/>
              <a:t> </a:t>
            </a:r>
            <a:r>
              <a:rPr lang="ru-RU" dirty="0" err="1" smtClean="0"/>
              <a:t>прийменників</a:t>
            </a:r>
            <a:r>
              <a:rPr lang="ru-RU" dirty="0" smtClean="0"/>
              <a:t>: </a:t>
            </a:r>
            <a:r>
              <a:rPr lang="ru-RU" dirty="0" smtClean="0">
                <a:solidFill>
                  <a:srgbClr val="002060"/>
                </a:solidFill>
              </a:rPr>
              <a:t>попри (</a:t>
            </a:r>
            <a:r>
              <a:rPr lang="ru-RU" dirty="0" err="1" smtClean="0">
                <a:solidFill>
                  <a:srgbClr val="002060"/>
                </a:solidFill>
              </a:rPr>
              <a:t>по+при</a:t>
            </a:r>
            <a:r>
              <a:rPr lang="ru-RU" dirty="0" smtClean="0">
                <a:solidFill>
                  <a:srgbClr val="002060"/>
                </a:solidFill>
              </a:rPr>
              <a:t>), </a:t>
            </a:r>
            <a:r>
              <a:rPr lang="ru-RU" dirty="0" err="1" smtClean="0">
                <a:solidFill>
                  <a:srgbClr val="002060"/>
                </a:solidFill>
              </a:rPr>
              <a:t>поміж</a:t>
            </a:r>
            <a:r>
              <a:rPr lang="ru-RU" dirty="0" smtClean="0">
                <a:solidFill>
                  <a:srgbClr val="002060"/>
                </a:solidFill>
              </a:rPr>
              <a:t>, </a:t>
            </a:r>
            <a:r>
              <a:rPr lang="ru-RU" dirty="0" err="1" smtClean="0">
                <a:solidFill>
                  <a:srgbClr val="002060"/>
                </a:solidFill>
              </a:rPr>
              <a:t>понад</a:t>
            </a:r>
            <a:r>
              <a:rPr lang="ru-RU" dirty="0" smtClean="0">
                <a:solidFill>
                  <a:srgbClr val="002060"/>
                </a:solidFill>
              </a:rPr>
              <a:t>, </a:t>
            </a:r>
            <a:r>
              <a:rPr lang="ru-RU" dirty="0" err="1" smtClean="0">
                <a:solidFill>
                  <a:srgbClr val="002060"/>
                </a:solidFill>
              </a:rPr>
              <a:t>задля</a:t>
            </a:r>
            <a:r>
              <a:rPr lang="ru-RU" dirty="0" smtClean="0">
                <a:solidFill>
                  <a:srgbClr val="002060"/>
                </a:solidFill>
              </a:rPr>
              <a:t>, з-</a:t>
            </a:r>
            <a:r>
              <a:rPr lang="ru-RU" dirty="0" err="1" smtClean="0">
                <a:solidFill>
                  <a:srgbClr val="002060"/>
                </a:solidFill>
              </a:rPr>
              <a:t>під</a:t>
            </a:r>
            <a:r>
              <a:rPr lang="ru-RU" dirty="0" smtClean="0">
                <a:solidFill>
                  <a:srgbClr val="002060"/>
                </a:solidFill>
              </a:rPr>
              <a:t>; </a:t>
            </a:r>
          </a:p>
          <a:p>
            <a:pPr algn="just"/>
            <a:r>
              <a:rPr lang="ru-RU" dirty="0" smtClean="0"/>
              <a:t>шляхом </a:t>
            </a:r>
            <a:r>
              <a:rPr lang="ru-RU" dirty="0" err="1" smtClean="0"/>
              <a:t>поєднання</a:t>
            </a:r>
            <a:r>
              <a:rPr lang="ru-RU" dirty="0" smtClean="0"/>
              <a:t> </a:t>
            </a:r>
            <a:r>
              <a:rPr lang="ru-RU" dirty="0" err="1" smtClean="0"/>
              <a:t>прислівника</a:t>
            </a:r>
            <a:r>
              <a:rPr lang="ru-RU" dirty="0" smtClean="0"/>
              <a:t> </a:t>
            </a:r>
            <a:r>
              <a:rPr lang="ru-RU" dirty="0" err="1" smtClean="0"/>
              <a:t>чи</a:t>
            </a:r>
            <a:r>
              <a:rPr lang="ru-RU" dirty="0" smtClean="0"/>
              <a:t> </a:t>
            </a:r>
            <a:r>
              <a:rPr lang="ru-RU" dirty="0" err="1" smtClean="0"/>
              <a:t>іменника</a:t>
            </a:r>
            <a:r>
              <a:rPr lang="ru-RU" dirty="0" smtClean="0"/>
              <a:t> з </a:t>
            </a:r>
            <a:r>
              <a:rPr lang="ru-RU" dirty="0" err="1" smtClean="0"/>
              <a:t>прийменником</a:t>
            </a:r>
            <a:r>
              <a:rPr lang="ru-RU" dirty="0" smtClean="0"/>
              <a:t>: </a:t>
            </a:r>
            <a:r>
              <a:rPr lang="ru-RU" dirty="0" smtClean="0">
                <a:solidFill>
                  <a:srgbClr val="002060"/>
                </a:solidFill>
              </a:rPr>
              <a:t>за </a:t>
            </a:r>
            <a:r>
              <a:rPr lang="ru-RU" dirty="0" err="1" smtClean="0">
                <a:solidFill>
                  <a:srgbClr val="002060"/>
                </a:solidFill>
              </a:rPr>
              <a:t>винятком</a:t>
            </a:r>
            <a:r>
              <a:rPr lang="ru-RU" dirty="0" smtClean="0">
                <a:solidFill>
                  <a:srgbClr val="002060"/>
                </a:solidFill>
              </a:rPr>
              <a:t>, </a:t>
            </a:r>
            <a:r>
              <a:rPr lang="ru-RU" dirty="0" err="1" smtClean="0">
                <a:solidFill>
                  <a:srgbClr val="002060"/>
                </a:solidFill>
              </a:rPr>
              <a:t>залежно</a:t>
            </a:r>
            <a:r>
              <a:rPr lang="ru-RU" dirty="0" smtClean="0">
                <a:solidFill>
                  <a:srgbClr val="002060"/>
                </a:solidFill>
              </a:rPr>
              <a:t> </a:t>
            </a:r>
            <a:r>
              <a:rPr lang="ru-RU" dirty="0" err="1" smtClean="0">
                <a:solidFill>
                  <a:srgbClr val="002060"/>
                </a:solidFill>
              </a:rPr>
              <a:t>від</a:t>
            </a:r>
            <a:r>
              <a:rPr lang="ru-RU" dirty="0" smtClean="0">
                <a:solidFill>
                  <a:srgbClr val="002060"/>
                </a:solidFill>
              </a:rPr>
              <a:t>, </a:t>
            </a:r>
            <a:r>
              <a:rPr lang="ru-RU" dirty="0" err="1" smtClean="0">
                <a:solidFill>
                  <a:srgbClr val="002060"/>
                </a:solidFill>
              </a:rPr>
              <a:t>відповідно</a:t>
            </a:r>
            <a:r>
              <a:rPr lang="ru-RU" dirty="0" smtClean="0">
                <a:solidFill>
                  <a:srgbClr val="002060"/>
                </a:solidFill>
              </a:rPr>
              <a:t> до, у </a:t>
            </a:r>
            <a:r>
              <a:rPr lang="ru-RU" dirty="0" err="1" smtClean="0">
                <a:solidFill>
                  <a:srgbClr val="002060"/>
                </a:solidFill>
              </a:rPr>
              <a:t>зв’язку</a:t>
            </a:r>
            <a:r>
              <a:rPr lang="ru-RU" dirty="0" smtClean="0">
                <a:solidFill>
                  <a:srgbClr val="002060"/>
                </a:solidFill>
              </a:rPr>
              <a:t> з; </a:t>
            </a:r>
          </a:p>
          <a:p>
            <a:pPr algn="just"/>
            <a:r>
              <a:rPr lang="ru-RU" dirty="0" smtClean="0"/>
              <a:t>шляхом переходу </a:t>
            </a:r>
            <a:r>
              <a:rPr lang="ru-RU" dirty="0" err="1" smtClean="0"/>
              <a:t>іншої</a:t>
            </a:r>
            <a:r>
              <a:rPr lang="ru-RU" dirty="0" smtClean="0"/>
              <a:t> </a:t>
            </a:r>
            <a:r>
              <a:rPr lang="ru-RU" dirty="0" err="1" smtClean="0"/>
              <a:t>частини</a:t>
            </a:r>
            <a:r>
              <a:rPr lang="ru-RU" dirty="0" smtClean="0"/>
              <a:t> </a:t>
            </a:r>
            <a:r>
              <a:rPr lang="ru-RU" dirty="0" err="1" smtClean="0"/>
              <a:t>мови</a:t>
            </a:r>
            <a:r>
              <a:rPr lang="ru-RU" dirty="0" smtClean="0"/>
              <a:t> в </a:t>
            </a:r>
            <a:r>
              <a:rPr lang="ru-RU" dirty="0" err="1" smtClean="0"/>
              <a:t>прийменник</a:t>
            </a:r>
            <a:r>
              <a:rPr lang="ru-RU" dirty="0" smtClean="0"/>
              <a:t>: </a:t>
            </a:r>
            <a:r>
              <a:rPr lang="ru-RU" dirty="0" smtClean="0">
                <a:solidFill>
                  <a:srgbClr val="002060"/>
                </a:solidFill>
              </a:rPr>
              <a:t>коло (коло мене), шляхом (шляхом </a:t>
            </a:r>
            <a:r>
              <a:rPr lang="ru-RU" dirty="0" err="1" smtClean="0">
                <a:solidFill>
                  <a:srgbClr val="002060"/>
                </a:solidFill>
              </a:rPr>
              <a:t>голосування</a:t>
            </a:r>
            <a:r>
              <a:rPr lang="ru-RU" dirty="0" smtClean="0">
                <a:solidFill>
                  <a:srgbClr val="002060"/>
                </a:solidFill>
              </a:rPr>
              <a:t>).</a:t>
            </a:r>
            <a:endParaRPr lang="ru-RU" dirty="0">
              <a:solidFill>
                <a:srgbClr val="002060"/>
              </a:solidFill>
            </a:endParaRPr>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26523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FF0000"/>
                </a:solidFill>
              </a:rPr>
              <a:t>Прийменник</a:t>
            </a:r>
            <a:endParaRPr lang="ru-RU" b="1" dirty="0">
              <a:solidFill>
                <a:srgbClr val="FF0000"/>
              </a:solidFill>
            </a:endParaRPr>
          </a:p>
        </p:txBody>
      </p:sp>
      <p:sp>
        <p:nvSpPr>
          <p:cNvPr id="3" name="Объект 2"/>
          <p:cNvSpPr>
            <a:spLocks noGrp="1"/>
          </p:cNvSpPr>
          <p:nvPr>
            <p:ph idx="1"/>
          </p:nvPr>
        </p:nvSpPr>
        <p:spPr/>
        <p:txBody>
          <a:bodyPr/>
          <a:lstStyle/>
          <a:p>
            <a:pPr algn="ctr"/>
            <a:r>
              <a:rPr lang="ru-RU" b="1" dirty="0" err="1" smtClean="0">
                <a:solidFill>
                  <a:srgbClr val="0070C0"/>
                </a:solidFill>
              </a:rPr>
              <a:t>Види</a:t>
            </a:r>
            <a:r>
              <a:rPr lang="ru-RU" b="1" dirty="0" smtClean="0">
                <a:solidFill>
                  <a:srgbClr val="0070C0"/>
                </a:solidFill>
              </a:rPr>
              <a:t> </a:t>
            </a:r>
            <a:r>
              <a:rPr lang="ru-RU" b="1" dirty="0" err="1" smtClean="0">
                <a:solidFill>
                  <a:srgbClr val="0070C0"/>
                </a:solidFill>
              </a:rPr>
              <a:t>прийменників</a:t>
            </a:r>
            <a:r>
              <a:rPr lang="ru-RU" b="1" dirty="0" smtClean="0">
                <a:solidFill>
                  <a:srgbClr val="0070C0"/>
                </a:solidFill>
              </a:rPr>
              <a:t> за </a:t>
            </a:r>
            <a:r>
              <a:rPr lang="ru-RU" b="1" dirty="0" err="1" smtClean="0">
                <a:solidFill>
                  <a:srgbClr val="0070C0"/>
                </a:solidFill>
              </a:rPr>
              <a:t>будовою</a:t>
            </a:r>
            <a:r>
              <a:rPr lang="ru-RU" b="1" dirty="0">
                <a:solidFill>
                  <a:srgbClr val="0070C0"/>
                </a:solidFill>
              </a:rPr>
              <a:t>:</a:t>
            </a:r>
            <a:endParaRPr lang="ru-RU" b="1" dirty="0" smtClean="0">
              <a:solidFill>
                <a:srgbClr val="0070C0"/>
              </a:solidFill>
            </a:endParaRPr>
          </a:p>
          <a:p>
            <a:r>
              <a:rPr lang="ru-RU" b="1" dirty="0" err="1" smtClean="0"/>
              <a:t>Прості</a:t>
            </a:r>
            <a:r>
              <a:rPr lang="ru-RU" b="1" dirty="0" smtClean="0"/>
              <a:t>: </a:t>
            </a:r>
            <a:r>
              <a:rPr lang="ru-RU" dirty="0" smtClean="0"/>
              <a:t>з, у, </a:t>
            </a:r>
            <a:r>
              <a:rPr lang="ru-RU" dirty="0" err="1" smtClean="0"/>
              <a:t>від</a:t>
            </a:r>
            <a:r>
              <a:rPr lang="ru-RU" dirty="0" smtClean="0"/>
              <a:t>, на, над</a:t>
            </a:r>
          </a:p>
          <a:p>
            <a:r>
              <a:rPr lang="ru-RU" b="1" dirty="0" err="1" smtClean="0"/>
              <a:t>Складні</a:t>
            </a:r>
            <a:r>
              <a:rPr lang="ru-RU" b="1" dirty="0" smtClean="0"/>
              <a:t>:</a:t>
            </a:r>
            <a:r>
              <a:rPr lang="ru-RU" dirty="0" smtClean="0"/>
              <a:t> попри, </a:t>
            </a:r>
            <a:r>
              <a:rPr lang="ru-RU" dirty="0" err="1" smtClean="0"/>
              <a:t>задля</a:t>
            </a:r>
            <a:endParaRPr lang="ru-RU" dirty="0" smtClean="0"/>
          </a:p>
          <a:p>
            <a:r>
              <a:rPr lang="ru-RU" b="1" dirty="0" err="1" smtClean="0"/>
              <a:t>Складені</a:t>
            </a:r>
            <a:r>
              <a:rPr lang="ru-RU" b="1" dirty="0" smtClean="0"/>
              <a:t>: </a:t>
            </a:r>
            <a:r>
              <a:rPr lang="ru-RU" dirty="0" err="1" smtClean="0"/>
              <a:t>залежно</a:t>
            </a:r>
            <a:r>
              <a:rPr lang="ru-RU" dirty="0" smtClean="0"/>
              <a:t> </a:t>
            </a:r>
            <a:r>
              <a:rPr lang="ru-RU" dirty="0" err="1" smtClean="0"/>
              <a:t>від</a:t>
            </a:r>
            <a:endParaRPr lang="ru-RU" dirty="0"/>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097835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7"/>
            <a:ext cx="8229600" cy="887819"/>
          </a:xfrm>
        </p:spPr>
        <p:txBody>
          <a:bodyPr/>
          <a:lstStyle/>
          <a:p>
            <a:r>
              <a:rPr lang="uk-UA" b="1" dirty="0" smtClean="0">
                <a:solidFill>
                  <a:srgbClr val="FF0000"/>
                </a:solidFill>
              </a:rPr>
              <a:t>Правопис прийменників</a:t>
            </a:r>
            <a:endParaRPr lang="ru-RU" b="1" dirty="0">
              <a:solidFill>
                <a:srgbClr val="FF0000"/>
              </a:solidFill>
            </a:endParaRPr>
          </a:p>
        </p:txBody>
      </p:sp>
      <p:sp>
        <p:nvSpPr>
          <p:cNvPr id="3" name="Объект 2"/>
          <p:cNvSpPr>
            <a:spLocks noGrp="1"/>
          </p:cNvSpPr>
          <p:nvPr>
            <p:ph idx="1"/>
          </p:nvPr>
        </p:nvSpPr>
        <p:spPr>
          <a:xfrm>
            <a:off x="467544" y="1052736"/>
            <a:ext cx="8229600" cy="5328592"/>
          </a:xfrm>
        </p:spPr>
        <p:txBody>
          <a:bodyPr>
            <a:noAutofit/>
          </a:bodyPr>
          <a:lstStyle/>
          <a:p>
            <a:pPr algn="just"/>
            <a:r>
              <a:rPr lang="ru-RU" sz="2300" b="1" dirty="0" err="1" smtClean="0"/>
              <a:t>Похідн</a:t>
            </a:r>
            <a:r>
              <a:rPr lang="ru-RU" sz="2300" dirty="0" err="1" smtClean="0"/>
              <a:t>і</a:t>
            </a:r>
            <a:r>
              <a:rPr lang="ru-RU" sz="2300" dirty="0" smtClean="0"/>
              <a:t> </a:t>
            </a:r>
            <a:r>
              <a:rPr lang="ru-RU" sz="2300" dirty="0" err="1" smtClean="0"/>
              <a:t>прийменники</a:t>
            </a:r>
            <a:r>
              <a:rPr lang="ru-RU" sz="2300" dirty="0" smtClean="0"/>
              <a:t> </a:t>
            </a:r>
            <a:r>
              <a:rPr lang="ru-RU" sz="2300" dirty="0" err="1" smtClean="0"/>
              <a:t>пишемо</a:t>
            </a:r>
            <a:r>
              <a:rPr lang="ru-RU" sz="2300" dirty="0" smtClean="0"/>
              <a:t> </a:t>
            </a:r>
            <a:r>
              <a:rPr lang="ru-RU" sz="2300" b="1" dirty="0" smtClean="0"/>
              <a:t>разом, </a:t>
            </a:r>
            <a:r>
              <a:rPr lang="ru-RU" sz="2300" b="1" dirty="0" err="1" smtClean="0"/>
              <a:t>окремо</a:t>
            </a:r>
            <a:r>
              <a:rPr lang="ru-RU" sz="2300" b="1" dirty="0" smtClean="0"/>
              <a:t> </a:t>
            </a:r>
            <a:r>
              <a:rPr lang="ru-RU" sz="2300" b="1" dirty="0" err="1" smtClean="0"/>
              <a:t>або</a:t>
            </a:r>
            <a:r>
              <a:rPr lang="ru-RU" sz="2300" b="1" dirty="0" smtClean="0"/>
              <a:t> через </a:t>
            </a:r>
            <a:r>
              <a:rPr lang="ru-RU" sz="2300" b="1" dirty="0" err="1" smtClean="0"/>
              <a:t>дефіс</a:t>
            </a:r>
            <a:r>
              <a:rPr lang="ru-RU" sz="2300" b="1" dirty="0" smtClean="0"/>
              <a:t>. </a:t>
            </a:r>
          </a:p>
          <a:p>
            <a:pPr algn="just"/>
            <a:r>
              <a:rPr lang="ru-RU" sz="2300" dirty="0" err="1" smtClean="0"/>
              <a:t>Прийменники</a:t>
            </a:r>
            <a:r>
              <a:rPr lang="ru-RU" sz="2300" dirty="0" smtClean="0"/>
              <a:t> з </a:t>
            </a:r>
            <a:r>
              <a:rPr lang="ru-RU" sz="2300" dirty="0" err="1" smtClean="0"/>
              <a:t>початковими</a:t>
            </a:r>
            <a:r>
              <a:rPr lang="ru-RU" sz="2300" dirty="0" smtClean="0"/>
              <a:t> з-, </a:t>
            </a:r>
            <a:r>
              <a:rPr lang="ru-RU" sz="2300" dirty="0" err="1" smtClean="0"/>
              <a:t>із</a:t>
            </a:r>
            <a:r>
              <a:rPr lang="ru-RU" sz="2300" dirty="0" smtClean="0"/>
              <a:t>- </a:t>
            </a:r>
            <a:r>
              <a:rPr lang="ru-RU" sz="2300" dirty="0" err="1" smtClean="0"/>
              <a:t>пишемо</a:t>
            </a:r>
            <a:r>
              <a:rPr lang="ru-RU" sz="2300" dirty="0" smtClean="0"/>
              <a:t> через </a:t>
            </a:r>
            <a:r>
              <a:rPr lang="ru-RU" sz="2300" dirty="0" err="1" smtClean="0"/>
              <a:t>дефіс</a:t>
            </a:r>
            <a:r>
              <a:rPr lang="ru-RU" sz="2300" dirty="0" smtClean="0"/>
              <a:t>. НАПРИКЛАД: </a:t>
            </a:r>
            <a:r>
              <a:rPr lang="ru-RU" sz="2300" dirty="0" smtClean="0">
                <a:solidFill>
                  <a:srgbClr val="002060"/>
                </a:solidFill>
              </a:rPr>
              <a:t>з-за, з-</a:t>
            </a:r>
            <a:r>
              <a:rPr lang="ru-RU" sz="2300" dirty="0" err="1" smtClean="0">
                <a:solidFill>
                  <a:srgbClr val="002060"/>
                </a:solidFill>
              </a:rPr>
              <a:t>поміж</a:t>
            </a:r>
            <a:r>
              <a:rPr lang="ru-RU" sz="2300" dirty="0" smtClean="0">
                <a:solidFill>
                  <a:srgbClr val="002060"/>
                </a:solidFill>
              </a:rPr>
              <a:t>, </a:t>
            </a:r>
            <a:r>
              <a:rPr lang="ru-RU" sz="2300" dirty="0" err="1" smtClean="0">
                <a:solidFill>
                  <a:srgbClr val="002060"/>
                </a:solidFill>
              </a:rPr>
              <a:t>із</a:t>
            </a:r>
            <a:r>
              <a:rPr lang="ru-RU" sz="2300" dirty="0" smtClean="0">
                <a:solidFill>
                  <a:srgbClr val="002060"/>
                </a:solidFill>
              </a:rPr>
              <a:t>-за, </a:t>
            </a:r>
            <a:r>
              <a:rPr lang="ru-RU" sz="2300" dirty="0" err="1" smtClean="0">
                <a:solidFill>
                  <a:srgbClr val="002060"/>
                </a:solidFill>
              </a:rPr>
              <a:t>із-під</a:t>
            </a:r>
            <a:r>
              <a:rPr lang="ru-RU" sz="2300" dirty="0" smtClean="0">
                <a:solidFill>
                  <a:srgbClr val="002060"/>
                </a:solidFill>
              </a:rPr>
              <a:t>. </a:t>
            </a:r>
          </a:p>
          <a:p>
            <a:pPr algn="just"/>
            <a:r>
              <a:rPr lang="ru-RU" sz="2300" dirty="0" err="1" smtClean="0"/>
              <a:t>Окремо</a:t>
            </a:r>
            <a:r>
              <a:rPr lang="ru-RU" sz="2300" dirty="0" smtClean="0"/>
              <a:t> </a:t>
            </a:r>
            <a:r>
              <a:rPr lang="ru-RU" sz="2300" dirty="0" err="1" smtClean="0"/>
              <a:t>пишемо</a:t>
            </a:r>
            <a:r>
              <a:rPr lang="ru-RU" sz="2300" dirty="0" smtClean="0"/>
              <a:t> </a:t>
            </a:r>
            <a:r>
              <a:rPr lang="ru-RU" sz="2300" dirty="0" err="1" smtClean="0"/>
              <a:t>прийменники</a:t>
            </a:r>
            <a:r>
              <a:rPr lang="ru-RU" sz="2300" dirty="0" smtClean="0"/>
              <a:t>, </a:t>
            </a:r>
            <a:r>
              <a:rPr lang="ru-RU" sz="2300" dirty="0" err="1" smtClean="0"/>
              <a:t>утворені</a:t>
            </a:r>
            <a:r>
              <a:rPr lang="ru-RU" sz="2300" dirty="0" smtClean="0"/>
              <a:t> </a:t>
            </a:r>
            <a:r>
              <a:rPr lang="ru-RU" sz="2300" dirty="0" err="1" smtClean="0"/>
              <a:t>від</a:t>
            </a:r>
            <a:r>
              <a:rPr lang="ru-RU" sz="2300" dirty="0" smtClean="0"/>
              <a:t> </a:t>
            </a:r>
            <a:r>
              <a:rPr lang="ru-RU" sz="2300" dirty="0" err="1" smtClean="0"/>
              <a:t>прислівників</a:t>
            </a:r>
            <a:r>
              <a:rPr lang="ru-RU" sz="2300" dirty="0" smtClean="0"/>
              <a:t> та </a:t>
            </a:r>
            <a:r>
              <a:rPr lang="ru-RU" sz="2300" dirty="0" err="1" smtClean="0"/>
              <a:t>іменників</a:t>
            </a:r>
            <a:r>
              <a:rPr lang="ru-RU" sz="2300" dirty="0" smtClean="0"/>
              <a:t> з </a:t>
            </a:r>
            <a:r>
              <a:rPr lang="ru-RU" sz="2300" dirty="0" err="1" smtClean="0"/>
              <a:t>непохідними</a:t>
            </a:r>
            <a:r>
              <a:rPr lang="ru-RU" sz="2300" dirty="0" smtClean="0"/>
              <a:t> </a:t>
            </a:r>
            <a:r>
              <a:rPr lang="ru-RU" sz="2300" dirty="0" err="1" smtClean="0"/>
              <a:t>прийменниками</a:t>
            </a:r>
            <a:r>
              <a:rPr lang="ru-RU" sz="2300" dirty="0" smtClean="0"/>
              <a:t>. </a:t>
            </a:r>
          </a:p>
          <a:p>
            <a:pPr algn="just"/>
            <a:r>
              <a:rPr lang="ru-RU" sz="2300" dirty="0" smtClean="0"/>
              <a:t>НАПРИКЛАД: </a:t>
            </a:r>
            <a:r>
              <a:rPr lang="ru-RU" sz="2300" dirty="0" err="1" smtClean="0">
                <a:solidFill>
                  <a:srgbClr val="002060"/>
                </a:solidFill>
              </a:rPr>
              <a:t>поруч</a:t>
            </a:r>
            <a:r>
              <a:rPr lang="ru-RU" sz="2300" dirty="0" smtClean="0">
                <a:solidFill>
                  <a:srgbClr val="002060"/>
                </a:solidFill>
              </a:rPr>
              <a:t> </a:t>
            </a:r>
            <a:r>
              <a:rPr lang="ru-RU" sz="2300" dirty="0" err="1" smtClean="0">
                <a:solidFill>
                  <a:srgbClr val="002060"/>
                </a:solidFill>
              </a:rPr>
              <a:t>із</a:t>
            </a:r>
            <a:r>
              <a:rPr lang="ru-RU" sz="2300" dirty="0" smtClean="0">
                <a:solidFill>
                  <a:srgbClr val="002060"/>
                </a:solidFill>
              </a:rPr>
              <a:t>, у </a:t>
            </a:r>
            <a:r>
              <a:rPr lang="ru-RU" sz="2300" dirty="0" err="1" smtClean="0">
                <a:solidFill>
                  <a:srgbClr val="002060"/>
                </a:solidFill>
              </a:rPr>
              <a:t>разі</a:t>
            </a:r>
            <a:r>
              <a:rPr lang="ru-RU" sz="2300" dirty="0" smtClean="0">
                <a:solidFill>
                  <a:srgbClr val="002060"/>
                </a:solidFill>
              </a:rPr>
              <a:t>, </a:t>
            </a:r>
            <a:r>
              <a:rPr lang="ru-RU" sz="2300" dirty="0" err="1" smtClean="0">
                <a:solidFill>
                  <a:srgbClr val="002060"/>
                </a:solidFill>
              </a:rPr>
              <a:t>під</a:t>
            </a:r>
            <a:r>
              <a:rPr lang="ru-RU" sz="2300" dirty="0" smtClean="0">
                <a:solidFill>
                  <a:srgbClr val="002060"/>
                </a:solidFill>
              </a:rPr>
              <a:t> </a:t>
            </a:r>
            <a:r>
              <a:rPr lang="ru-RU" sz="2300" dirty="0" err="1" smtClean="0">
                <a:solidFill>
                  <a:srgbClr val="002060"/>
                </a:solidFill>
              </a:rPr>
              <a:t>кінець</a:t>
            </a:r>
            <a:r>
              <a:rPr lang="ru-RU" sz="2300" dirty="0" smtClean="0">
                <a:solidFill>
                  <a:srgbClr val="002060"/>
                </a:solidFill>
              </a:rPr>
              <a:t>, </a:t>
            </a:r>
            <a:r>
              <a:rPr lang="ru-RU" sz="2300" dirty="0" err="1" smtClean="0">
                <a:solidFill>
                  <a:srgbClr val="002060"/>
                </a:solidFill>
              </a:rPr>
              <a:t>під</a:t>
            </a:r>
            <a:r>
              <a:rPr lang="ru-RU" sz="2300" dirty="0" smtClean="0">
                <a:solidFill>
                  <a:srgbClr val="002060"/>
                </a:solidFill>
              </a:rPr>
              <a:t> час, у </a:t>
            </a:r>
            <a:r>
              <a:rPr lang="ru-RU" sz="2300" dirty="0" err="1" smtClean="0">
                <a:solidFill>
                  <a:srgbClr val="002060"/>
                </a:solidFill>
              </a:rPr>
              <a:t>напрямку</a:t>
            </a:r>
            <a:r>
              <a:rPr lang="ru-RU" sz="2300" dirty="0" smtClean="0">
                <a:solidFill>
                  <a:srgbClr val="002060"/>
                </a:solidFill>
              </a:rPr>
              <a:t>, за </a:t>
            </a:r>
            <a:r>
              <a:rPr lang="ru-RU" sz="2300" dirty="0" err="1" smtClean="0">
                <a:solidFill>
                  <a:srgbClr val="002060"/>
                </a:solidFill>
              </a:rPr>
              <a:t>винятком</a:t>
            </a:r>
            <a:r>
              <a:rPr lang="ru-RU" sz="2300" dirty="0" smtClean="0">
                <a:solidFill>
                  <a:srgbClr val="002060"/>
                </a:solidFill>
              </a:rPr>
              <a:t>, у </a:t>
            </a:r>
            <a:r>
              <a:rPr lang="ru-RU" sz="2300" dirty="0" err="1" smtClean="0">
                <a:solidFill>
                  <a:srgbClr val="002060"/>
                </a:solidFill>
              </a:rPr>
              <a:t>зв’язку</a:t>
            </a:r>
            <a:r>
              <a:rPr lang="ru-RU" sz="2300" dirty="0" smtClean="0">
                <a:solidFill>
                  <a:srgbClr val="002060"/>
                </a:solidFill>
              </a:rPr>
              <a:t> з, </a:t>
            </a:r>
            <a:r>
              <a:rPr lang="ru-RU" sz="2300" dirty="0" err="1" smtClean="0">
                <a:solidFill>
                  <a:srgbClr val="002060"/>
                </a:solidFill>
              </a:rPr>
              <a:t>згідно</a:t>
            </a:r>
            <a:r>
              <a:rPr lang="ru-RU" sz="2300" dirty="0" smtClean="0">
                <a:solidFill>
                  <a:srgbClr val="002060"/>
                </a:solidFill>
              </a:rPr>
              <a:t> з, </a:t>
            </a:r>
            <a:r>
              <a:rPr lang="ru-RU" sz="2300" dirty="0" err="1" smtClean="0">
                <a:solidFill>
                  <a:srgbClr val="002060"/>
                </a:solidFill>
              </a:rPr>
              <a:t>залежно</a:t>
            </a:r>
            <a:r>
              <a:rPr lang="ru-RU" sz="2300" dirty="0" smtClean="0">
                <a:solidFill>
                  <a:srgbClr val="002060"/>
                </a:solidFill>
              </a:rPr>
              <a:t> </a:t>
            </a:r>
            <a:r>
              <a:rPr lang="ru-RU" sz="2300" dirty="0" err="1" smtClean="0">
                <a:solidFill>
                  <a:srgbClr val="002060"/>
                </a:solidFill>
              </a:rPr>
              <a:t>від</a:t>
            </a:r>
            <a:r>
              <a:rPr lang="ru-RU" sz="2300" dirty="0" smtClean="0">
                <a:solidFill>
                  <a:srgbClr val="002060"/>
                </a:solidFill>
              </a:rPr>
              <a:t>, у </a:t>
            </a:r>
            <a:r>
              <a:rPr lang="ru-RU" sz="2300" dirty="0" err="1" smtClean="0">
                <a:solidFill>
                  <a:srgbClr val="002060"/>
                </a:solidFill>
              </a:rPr>
              <a:t>результаті</a:t>
            </a:r>
            <a:r>
              <a:rPr lang="ru-RU" sz="2300" dirty="0" smtClean="0">
                <a:solidFill>
                  <a:srgbClr val="002060"/>
                </a:solidFill>
              </a:rPr>
              <a:t>. </a:t>
            </a:r>
          </a:p>
          <a:p>
            <a:pPr algn="just"/>
            <a:r>
              <a:rPr lang="ru-RU" sz="2300" dirty="0" err="1" smtClean="0"/>
              <a:t>Усі</a:t>
            </a:r>
            <a:r>
              <a:rPr lang="ru-RU" sz="2300" dirty="0" smtClean="0"/>
              <a:t> </a:t>
            </a:r>
            <a:r>
              <a:rPr lang="ru-RU" sz="2300" dirty="0" err="1" smtClean="0"/>
              <a:t>інші</a:t>
            </a:r>
            <a:r>
              <a:rPr lang="ru-RU" sz="2300" dirty="0" smtClean="0"/>
              <a:t> </a:t>
            </a:r>
            <a:r>
              <a:rPr lang="ru-RU" sz="2300" dirty="0" err="1" smtClean="0"/>
              <a:t>похідні</a:t>
            </a:r>
            <a:r>
              <a:rPr lang="ru-RU" sz="2300" dirty="0" smtClean="0"/>
              <a:t> </a:t>
            </a:r>
            <a:r>
              <a:rPr lang="ru-RU" sz="2300" dirty="0" err="1" smtClean="0"/>
              <a:t>прийменники</a:t>
            </a:r>
            <a:r>
              <a:rPr lang="ru-RU" sz="2300" dirty="0" smtClean="0"/>
              <a:t> </a:t>
            </a:r>
            <a:r>
              <a:rPr lang="ru-RU" sz="2300" dirty="0" err="1" smtClean="0"/>
              <a:t>пишемо</a:t>
            </a:r>
            <a:r>
              <a:rPr lang="ru-RU" sz="2300" dirty="0" smtClean="0"/>
              <a:t> разом. </a:t>
            </a:r>
          </a:p>
          <a:p>
            <a:pPr algn="just"/>
            <a:r>
              <a:rPr lang="ru-RU" sz="2300" dirty="0" smtClean="0"/>
              <a:t>НАПРИКЛАД: </a:t>
            </a:r>
            <a:r>
              <a:rPr lang="ru-RU" sz="2300" dirty="0" err="1" smtClean="0">
                <a:solidFill>
                  <a:srgbClr val="002060"/>
                </a:solidFill>
              </a:rPr>
              <a:t>понад</a:t>
            </a:r>
            <a:r>
              <a:rPr lang="ru-RU" sz="2300" dirty="0" smtClean="0">
                <a:solidFill>
                  <a:srgbClr val="002060"/>
                </a:solidFill>
              </a:rPr>
              <a:t>, </a:t>
            </a:r>
            <a:r>
              <a:rPr lang="ru-RU" sz="2300" dirty="0" err="1" smtClean="0">
                <a:solidFill>
                  <a:srgbClr val="002060"/>
                </a:solidFill>
              </a:rPr>
              <a:t>посеред</a:t>
            </a:r>
            <a:r>
              <a:rPr lang="ru-RU" sz="2300" dirty="0" smtClean="0">
                <a:solidFill>
                  <a:srgbClr val="002060"/>
                </a:solidFill>
              </a:rPr>
              <a:t>, </a:t>
            </a:r>
            <a:r>
              <a:rPr lang="ru-RU" sz="2300" dirty="0" err="1" smtClean="0">
                <a:solidFill>
                  <a:srgbClr val="002060"/>
                </a:solidFill>
              </a:rPr>
              <a:t>повздовж</a:t>
            </a:r>
            <a:r>
              <a:rPr lang="ru-RU" sz="2300" dirty="0" smtClean="0">
                <a:solidFill>
                  <a:srgbClr val="002060"/>
                </a:solidFill>
              </a:rPr>
              <a:t>, </a:t>
            </a:r>
            <a:r>
              <a:rPr lang="ru-RU" sz="2300" dirty="0" err="1" smtClean="0">
                <a:solidFill>
                  <a:srgbClr val="002060"/>
                </a:solidFill>
              </a:rPr>
              <a:t>услід</a:t>
            </a:r>
            <a:r>
              <a:rPr lang="ru-RU" sz="2300" dirty="0" smtClean="0">
                <a:solidFill>
                  <a:srgbClr val="002060"/>
                </a:solidFill>
              </a:rPr>
              <a:t>, </a:t>
            </a:r>
            <a:r>
              <a:rPr lang="ru-RU" sz="2300" dirty="0" err="1" smtClean="0">
                <a:solidFill>
                  <a:srgbClr val="002060"/>
                </a:solidFill>
              </a:rPr>
              <a:t>заради</a:t>
            </a:r>
            <a:r>
              <a:rPr lang="ru-RU" sz="2300" dirty="0" smtClean="0">
                <a:solidFill>
                  <a:srgbClr val="002060"/>
                </a:solidFill>
              </a:rPr>
              <a:t>, </a:t>
            </a:r>
            <a:r>
              <a:rPr lang="ru-RU" sz="2300" dirty="0" err="1" smtClean="0">
                <a:solidFill>
                  <a:srgbClr val="002060"/>
                </a:solidFill>
              </a:rPr>
              <a:t>довкола</a:t>
            </a:r>
            <a:r>
              <a:rPr lang="ru-RU" sz="2300" dirty="0" smtClean="0">
                <a:solidFill>
                  <a:srgbClr val="002060"/>
                </a:solidFill>
              </a:rPr>
              <a:t>, </a:t>
            </a:r>
            <a:r>
              <a:rPr lang="ru-RU" sz="2300" dirty="0" err="1" smtClean="0">
                <a:solidFill>
                  <a:srgbClr val="002060"/>
                </a:solidFill>
              </a:rPr>
              <a:t>назустріч</a:t>
            </a:r>
            <a:r>
              <a:rPr lang="ru-RU" sz="2300" dirty="0" smtClean="0">
                <a:solidFill>
                  <a:srgbClr val="002060"/>
                </a:solidFill>
              </a:rPr>
              <a:t>, </a:t>
            </a:r>
            <a:r>
              <a:rPr lang="ru-RU" sz="2300" dirty="0" err="1" smtClean="0">
                <a:solidFill>
                  <a:srgbClr val="002060"/>
                </a:solidFill>
              </a:rPr>
              <a:t>внаслідок</a:t>
            </a:r>
            <a:r>
              <a:rPr lang="ru-RU" sz="2300" dirty="0" smtClean="0">
                <a:solidFill>
                  <a:srgbClr val="002060"/>
                </a:solidFill>
              </a:rPr>
              <a:t>. </a:t>
            </a:r>
          </a:p>
          <a:p>
            <a:pPr algn="just"/>
            <a:r>
              <a:rPr lang="ru-RU" sz="2300" b="1" dirty="0" smtClean="0"/>
              <a:t>ЗВЕРНІТЬ УВАГУ! </a:t>
            </a:r>
            <a:r>
              <a:rPr lang="ru-RU" sz="2300" dirty="0" err="1" smtClean="0"/>
              <a:t>Прийменники</a:t>
            </a:r>
            <a:r>
              <a:rPr lang="ru-RU" sz="2300" dirty="0" smtClean="0"/>
              <a:t> </a:t>
            </a:r>
            <a:r>
              <a:rPr lang="ru-RU" sz="2300" dirty="0" err="1" smtClean="0"/>
              <a:t>зі</a:t>
            </a:r>
            <a:r>
              <a:rPr lang="ru-RU" sz="2300" dirty="0" smtClean="0"/>
              <a:t> (</a:t>
            </a:r>
            <a:r>
              <a:rPr lang="ru-RU" sz="2300" dirty="0" err="1" smtClean="0"/>
              <a:t>зо</a:t>
            </a:r>
            <a:r>
              <a:rPr lang="ru-RU" sz="2300" dirty="0" smtClean="0"/>
              <a:t>), </a:t>
            </a:r>
            <a:r>
              <a:rPr lang="ru-RU" sz="2300" dirty="0" err="1" smtClean="0"/>
              <a:t>наді</a:t>
            </a:r>
            <a:r>
              <a:rPr lang="ru-RU" sz="2300" dirty="0" smtClean="0"/>
              <a:t> (надо), </a:t>
            </a:r>
            <a:r>
              <a:rPr lang="ru-RU" sz="2300" dirty="0" err="1" smtClean="0"/>
              <a:t>піді</a:t>
            </a:r>
            <a:r>
              <a:rPr lang="ru-RU" sz="2300" dirty="0" smtClean="0"/>
              <a:t> (</a:t>
            </a:r>
            <a:r>
              <a:rPr lang="ru-RU" sz="2300" dirty="0" err="1" smtClean="0"/>
              <a:t>підо</a:t>
            </a:r>
            <a:r>
              <a:rPr lang="ru-RU" sz="2300" dirty="0" smtClean="0"/>
              <a:t>), </a:t>
            </a:r>
            <a:r>
              <a:rPr lang="ru-RU" sz="2300" dirty="0" err="1" smtClean="0"/>
              <a:t>переді</a:t>
            </a:r>
            <a:r>
              <a:rPr lang="ru-RU" sz="2300" dirty="0" smtClean="0"/>
              <a:t> (передо), </a:t>
            </a:r>
            <a:r>
              <a:rPr lang="ru-RU" sz="2300" dirty="0" err="1" smtClean="0"/>
              <a:t>уві</a:t>
            </a:r>
            <a:r>
              <a:rPr lang="ru-RU" sz="2300" dirty="0" smtClean="0"/>
              <a:t>, </a:t>
            </a:r>
            <a:r>
              <a:rPr lang="ru-RU" sz="2300" dirty="0" err="1" smtClean="0"/>
              <a:t>ув</a:t>
            </a:r>
            <a:r>
              <a:rPr lang="ru-RU" sz="2300" dirty="0" smtClean="0"/>
              <a:t> </a:t>
            </a:r>
            <a:r>
              <a:rPr lang="ru-RU" sz="2300" dirty="0" err="1" smtClean="0"/>
              <a:t>пишемо</a:t>
            </a:r>
            <a:r>
              <a:rPr lang="ru-RU" sz="2300" dirty="0" smtClean="0"/>
              <a:t> </a:t>
            </a:r>
            <a:r>
              <a:rPr lang="ru-RU" sz="2300" dirty="0" err="1" smtClean="0"/>
              <a:t>окремо</a:t>
            </a:r>
            <a:r>
              <a:rPr lang="ru-RU" sz="2300" dirty="0" smtClean="0"/>
              <a:t>. </a:t>
            </a:r>
          </a:p>
          <a:p>
            <a:pPr algn="just"/>
            <a:r>
              <a:rPr lang="ru-RU" sz="2300" dirty="0" smtClean="0"/>
              <a:t>НАПРИКЛАД: </a:t>
            </a:r>
            <a:r>
              <a:rPr lang="ru-RU" sz="2300" dirty="0" err="1" smtClean="0">
                <a:solidFill>
                  <a:srgbClr val="002060"/>
                </a:solidFill>
              </a:rPr>
              <a:t>зі</a:t>
            </a:r>
            <a:r>
              <a:rPr lang="ru-RU" sz="2300" dirty="0" smtClean="0">
                <a:solidFill>
                  <a:srgbClr val="002060"/>
                </a:solidFill>
              </a:rPr>
              <a:t> мною, </a:t>
            </a:r>
            <a:r>
              <a:rPr lang="ru-RU" sz="2300" dirty="0" err="1" smtClean="0">
                <a:solidFill>
                  <a:srgbClr val="002060"/>
                </a:solidFill>
              </a:rPr>
              <a:t>наді</a:t>
            </a:r>
            <a:r>
              <a:rPr lang="ru-RU" sz="2300" dirty="0" smtClean="0">
                <a:solidFill>
                  <a:srgbClr val="002060"/>
                </a:solidFill>
              </a:rPr>
              <a:t> мною, </a:t>
            </a:r>
            <a:r>
              <a:rPr lang="ru-RU" sz="2300" dirty="0" err="1" smtClean="0">
                <a:solidFill>
                  <a:srgbClr val="002060"/>
                </a:solidFill>
              </a:rPr>
              <a:t>переді</a:t>
            </a:r>
            <a:r>
              <a:rPr lang="ru-RU" sz="2300" dirty="0" smtClean="0">
                <a:solidFill>
                  <a:srgbClr val="002060"/>
                </a:solidFill>
              </a:rPr>
              <a:t> мною, </a:t>
            </a:r>
            <a:r>
              <a:rPr lang="ru-RU" sz="2300" dirty="0" err="1" smtClean="0">
                <a:solidFill>
                  <a:srgbClr val="002060"/>
                </a:solidFill>
              </a:rPr>
              <a:t>уві</a:t>
            </a:r>
            <a:r>
              <a:rPr lang="ru-RU" sz="2300" dirty="0" smtClean="0">
                <a:solidFill>
                  <a:srgbClr val="002060"/>
                </a:solidFill>
              </a:rPr>
              <a:t> </a:t>
            </a:r>
            <a:r>
              <a:rPr lang="ru-RU" sz="2300" dirty="0" err="1" smtClean="0">
                <a:solidFill>
                  <a:srgbClr val="002060"/>
                </a:solidFill>
              </a:rPr>
              <a:t>сні</a:t>
            </a:r>
            <a:r>
              <a:rPr lang="ru-RU" sz="2300" dirty="0" smtClean="0">
                <a:solidFill>
                  <a:srgbClr val="002060"/>
                </a:solidFill>
              </a:rPr>
              <a:t>.</a:t>
            </a:r>
            <a:endParaRPr lang="ru-RU" sz="2300" dirty="0">
              <a:solidFill>
                <a:srgbClr val="002060"/>
              </a:solidFill>
            </a:endParaRPr>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57127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solidFill>
                  <a:srgbClr val="FF0000"/>
                </a:solidFill>
              </a:rPr>
              <a:t>Особливості вживання прийменників</a:t>
            </a:r>
            <a:endParaRPr lang="ru-RU" b="1" dirty="0">
              <a:solidFill>
                <a:srgbClr val="FF0000"/>
              </a:solidFill>
            </a:endParaRPr>
          </a:p>
        </p:txBody>
      </p:sp>
      <p:sp>
        <p:nvSpPr>
          <p:cNvPr id="3" name="Объект 2"/>
          <p:cNvSpPr>
            <a:spLocks noGrp="1"/>
          </p:cNvSpPr>
          <p:nvPr>
            <p:ph idx="1"/>
          </p:nvPr>
        </p:nvSpPr>
        <p:spPr/>
        <p:txBody>
          <a:bodyPr>
            <a:noAutofit/>
          </a:bodyPr>
          <a:lstStyle/>
          <a:p>
            <a:pPr algn="just"/>
            <a:r>
              <a:rPr lang="ru-RU" sz="2300" dirty="0" err="1" smtClean="0"/>
              <a:t>Прийменник</a:t>
            </a:r>
            <a:r>
              <a:rPr lang="ru-RU" sz="2300" dirty="0" smtClean="0"/>
              <a:t> </a:t>
            </a:r>
            <a:r>
              <a:rPr lang="ru-RU" sz="2300" b="1" dirty="0" smtClean="0"/>
              <a:t>з </a:t>
            </a:r>
            <a:r>
              <a:rPr lang="ru-RU" sz="2300" dirty="0" err="1" smtClean="0"/>
              <a:t>уживаємо</a:t>
            </a:r>
            <a:r>
              <a:rPr lang="ru-RU" sz="2300" dirty="0" smtClean="0"/>
              <a:t>: </a:t>
            </a:r>
          </a:p>
          <a:p>
            <a:pPr algn="just"/>
            <a:r>
              <a:rPr lang="ru-RU" sz="2300" dirty="0" smtClean="0"/>
              <a:t>• перед </a:t>
            </a:r>
            <a:r>
              <a:rPr lang="ru-RU" sz="2300" dirty="0" err="1" smtClean="0"/>
              <a:t>голосним</a:t>
            </a:r>
            <a:r>
              <a:rPr lang="ru-RU" sz="2300" dirty="0" smtClean="0"/>
              <a:t> на початку слова (</a:t>
            </a:r>
            <a:r>
              <a:rPr lang="ru-RU" sz="2300" dirty="0" smtClean="0">
                <a:solidFill>
                  <a:srgbClr val="002060"/>
                </a:solidFill>
              </a:rPr>
              <a:t>з одним</a:t>
            </a:r>
            <a:r>
              <a:rPr lang="ru-RU" sz="2300" dirty="0" smtClean="0"/>
              <a:t>); </a:t>
            </a:r>
          </a:p>
          <a:p>
            <a:pPr algn="just"/>
            <a:r>
              <a:rPr lang="ru-RU" sz="2300" dirty="0" smtClean="0"/>
              <a:t>• перед </a:t>
            </a:r>
            <a:r>
              <a:rPr lang="ru-RU" sz="2300" dirty="0" err="1" smtClean="0"/>
              <a:t>приголосним</a:t>
            </a:r>
            <a:r>
              <a:rPr lang="ru-RU" sz="2300" dirty="0" smtClean="0"/>
              <a:t> (</a:t>
            </a:r>
            <a:r>
              <a:rPr lang="ru-RU" sz="2300" dirty="0" err="1" smtClean="0"/>
              <a:t>крім</a:t>
            </a:r>
            <a:r>
              <a:rPr lang="ru-RU" sz="2300" dirty="0" smtClean="0"/>
              <a:t> с, ш), </a:t>
            </a:r>
            <a:r>
              <a:rPr lang="ru-RU" sz="2300" dirty="0" err="1" smtClean="0"/>
              <a:t>якщо</a:t>
            </a:r>
            <a:r>
              <a:rPr lang="ru-RU" sz="2300" dirty="0" smtClean="0"/>
              <a:t> </a:t>
            </a:r>
            <a:r>
              <a:rPr lang="ru-RU" sz="2300" dirty="0" err="1" smtClean="0"/>
              <a:t>попереднє</a:t>
            </a:r>
            <a:r>
              <a:rPr lang="ru-RU" sz="2300" dirty="0" smtClean="0"/>
              <a:t> слово </a:t>
            </a:r>
            <a:r>
              <a:rPr lang="ru-RU" sz="2300" dirty="0" err="1" smtClean="0"/>
              <a:t>закінчується</a:t>
            </a:r>
            <a:r>
              <a:rPr lang="ru-RU" sz="2300" dirty="0" smtClean="0"/>
              <a:t> </a:t>
            </a:r>
            <a:r>
              <a:rPr lang="ru-RU" sz="2300" dirty="0" err="1" smtClean="0"/>
              <a:t>голосним</a:t>
            </a:r>
            <a:r>
              <a:rPr lang="ru-RU" sz="2300" dirty="0" smtClean="0"/>
              <a:t>, а </a:t>
            </a:r>
            <a:r>
              <a:rPr lang="ru-RU" sz="2300" dirty="0" err="1" smtClean="0"/>
              <a:t>також</a:t>
            </a:r>
            <a:r>
              <a:rPr lang="ru-RU" sz="2300" dirty="0" smtClean="0"/>
              <a:t> на початку </a:t>
            </a:r>
            <a:r>
              <a:rPr lang="ru-RU" sz="2300" dirty="0" err="1" smtClean="0"/>
              <a:t>речення</a:t>
            </a:r>
            <a:r>
              <a:rPr lang="ru-RU" sz="2300" dirty="0" smtClean="0"/>
              <a:t> (</a:t>
            </a:r>
            <a:r>
              <a:rPr lang="ru-RU" sz="2300" dirty="0" err="1" smtClean="0">
                <a:solidFill>
                  <a:srgbClr val="002060"/>
                </a:solidFill>
              </a:rPr>
              <a:t>котився</a:t>
            </a:r>
            <a:r>
              <a:rPr lang="ru-RU" sz="2300" dirty="0" smtClean="0">
                <a:solidFill>
                  <a:srgbClr val="002060"/>
                </a:solidFill>
              </a:rPr>
              <a:t> з гори; з </a:t>
            </a:r>
            <a:r>
              <a:rPr lang="ru-RU" sz="2300" dirty="0" err="1" smtClean="0">
                <a:solidFill>
                  <a:srgbClr val="002060"/>
                </a:solidFill>
              </a:rPr>
              <a:t>лісу</a:t>
            </a:r>
            <a:r>
              <a:rPr lang="ru-RU" sz="2300" dirty="0" smtClean="0">
                <a:solidFill>
                  <a:srgbClr val="002060"/>
                </a:solidFill>
              </a:rPr>
              <a:t>...).</a:t>
            </a:r>
          </a:p>
          <a:p>
            <a:pPr algn="just"/>
            <a:r>
              <a:rPr lang="ru-RU" sz="2300" dirty="0" smtClean="0"/>
              <a:t> </a:t>
            </a:r>
            <a:r>
              <a:rPr lang="ru-RU" sz="2300" dirty="0" err="1" smtClean="0"/>
              <a:t>Прийменник</a:t>
            </a:r>
            <a:r>
              <a:rPr lang="ru-RU" sz="2300" dirty="0" smtClean="0"/>
              <a:t> </a:t>
            </a:r>
            <a:r>
              <a:rPr lang="ru-RU" sz="2300" dirty="0" err="1" smtClean="0"/>
              <a:t>із</a:t>
            </a:r>
            <a:r>
              <a:rPr lang="ru-RU" sz="2300" dirty="0" smtClean="0"/>
              <a:t> </a:t>
            </a:r>
            <a:r>
              <a:rPr lang="ru-RU" sz="2300" dirty="0" err="1" smtClean="0"/>
              <a:t>уживаємо</a:t>
            </a:r>
            <a:r>
              <a:rPr lang="ru-RU" sz="2300" dirty="0" smtClean="0"/>
              <a:t> </a:t>
            </a:r>
            <a:r>
              <a:rPr lang="ru-RU" sz="2300" dirty="0" err="1" smtClean="0"/>
              <a:t>переважно</a:t>
            </a:r>
            <a:r>
              <a:rPr lang="ru-RU" sz="2300" dirty="0" smtClean="0"/>
              <a:t> перед з, с, ц, ч, ш, щ та </a:t>
            </a:r>
            <a:r>
              <a:rPr lang="ru-RU" sz="2300" dirty="0" err="1" smtClean="0"/>
              <a:t>між</a:t>
            </a:r>
            <a:r>
              <a:rPr lang="ru-RU" sz="2300" dirty="0" smtClean="0"/>
              <a:t> </a:t>
            </a:r>
            <a:r>
              <a:rPr lang="ru-RU" sz="2300" dirty="0" err="1" smtClean="0"/>
              <a:t>приголосними</a:t>
            </a:r>
            <a:r>
              <a:rPr lang="ru-RU" sz="2300" dirty="0" smtClean="0"/>
              <a:t> (</a:t>
            </a:r>
            <a:r>
              <a:rPr lang="ru-RU" sz="2300" dirty="0" err="1" smtClean="0">
                <a:solidFill>
                  <a:srgbClr val="002060"/>
                </a:solidFill>
              </a:rPr>
              <a:t>Із</a:t>
            </a:r>
            <a:r>
              <a:rPr lang="ru-RU" sz="2300" dirty="0" smtClean="0">
                <a:solidFill>
                  <a:srgbClr val="002060"/>
                </a:solidFill>
              </a:rPr>
              <a:t> </a:t>
            </a:r>
            <a:r>
              <a:rPr lang="ru-RU" sz="2300" dirty="0" err="1" smtClean="0">
                <a:solidFill>
                  <a:srgbClr val="002060"/>
                </a:solidFill>
              </a:rPr>
              <a:t>шовку</a:t>
            </a:r>
            <a:r>
              <a:rPr lang="ru-RU" sz="2300" dirty="0" smtClean="0">
                <a:solidFill>
                  <a:srgbClr val="002060"/>
                </a:solidFill>
              </a:rPr>
              <a:t>, </a:t>
            </a:r>
            <a:r>
              <a:rPr lang="ru-RU" sz="2300" dirty="0" err="1" smtClean="0">
                <a:solidFill>
                  <a:srgbClr val="002060"/>
                </a:solidFill>
              </a:rPr>
              <a:t>виїхав</a:t>
            </a:r>
            <a:r>
              <a:rPr lang="ru-RU" sz="2300" dirty="0" smtClean="0">
                <a:solidFill>
                  <a:srgbClr val="002060"/>
                </a:solidFill>
              </a:rPr>
              <a:t> </a:t>
            </a:r>
            <a:r>
              <a:rPr lang="ru-RU" sz="2300" dirty="0" err="1" smtClean="0">
                <a:solidFill>
                  <a:srgbClr val="002060"/>
                </a:solidFill>
              </a:rPr>
              <a:t>із</a:t>
            </a:r>
            <a:r>
              <a:rPr lang="ru-RU" sz="2300" dirty="0" smtClean="0">
                <a:solidFill>
                  <a:srgbClr val="002060"/>
                </a:solidFill>
              </a:rPr>
              <a:t> села, лист </a:t>
            </a:r>
            <a:r>
              <a:rPr lang="ru-RU" sz="2300" dirty="0" err="1" smtClean="0">
                <a:solidFill>
                  <a:srgbClr val="002060"/>
                </a:solidFill>
              </a:rPr>
              <a:t>із</a:t>
            </a:r>
            <a:r>
              <a:rPr lang="ru-RU" sz="2300" dirty="0" smtClean="0">
                <a:solidFill>
                  <a:srgbClr val="002060"/>
                </a:solidFill>
              </a:rPr>
              <a:t> </a:t>
            </a:r>
            <a:r>
              <a:rPr lang="ru-RU" sz="2300" dirty="0" err="1" smtClean="0">
                <a:solidFill>
                  <a:srgbClr val="002060"/>
                </a:solidFill>
              </a:rPr>
              <a:t>Бразилії</a:t>
            </a:r>
            <a:r>
              <a:rPr lang="ru-RU" sz="2300" dirty="0" smtClean="0"/>
              <a:t>). </a:t>
            </a:r>
          </a:p>
          <a:p>
            <a:pPr algn="just"/>
            <a:r>
              <a:rPr lang="ru-RU" sz="2300" dirty="0" err="1" smtClean="0"/>
              <a:t>Прийменник</a:t>
            </a:r>
            <a:r>
              <a:rPr lang="ru-RU" sz="2300" dirty="0" smtClean="0"/>
              <a:t> </a:t>
            </a:r>
            <a:r>
              <a:rPr lang="ru-RU" sz="2300" dirty="0" err="1" smtClean="0"/>
              <a:t>зі</a:t>
            </a:r>
            <a:r>
              <a:rPr lang="ru-RU" sz="2300" dirty="0" smtClean="0"/>
              <a:t> </a:t>
            </a:r>
            <a:r>
              <a:rPr lang="ru-RU" sz="2300" dirty="0" err="1" smtClean="0"/>
              <a:t>вживаємо</a:t>
            </a:r>
            <a:r>
              <a:rPr lang="ru-RU" sz="2300" dirty="0" smtClean="0"/>
              <a:t> перед </a:t>
            </a:r>
            <a:r>
              <a:rPr lang="ru-RU" sz="2300" dirty="0" err="1" smtClean="0"/>
              <a:t>сполученням</a:t>
            </a:r>
            <a:r>
              <a:rPr lang="ru-RU" sz="2300" dirty="0" smtClean="0"/>
              <a:t> </a:t>
            </a:r>
            <a:r>
              <a:rPr lang="ru-RU" sz="2300" dirty="0" err="1" smtClean="0"/>
              <a:t>приголосних</a:t>
            </a:r>
            <a:r>
              <a:rPr lang="ru-RU" sz="2300" dirty="0" smtClean="0"/>
              <a:t> на початку слова, </a:t>
            </a:r>
            <a:r>
              <a:rPr lang="ru-RU" sz="2300" dirty="0" err="1" smtClean="0"/>
              <a:t>зокрема</a:t>
            </a:r>
            <a:r>
              <a:rPr lang="ru-RU" sz="2300" dirty="0" smtClean="0"/>
              <a:t> коли </a:t>
            </a:r>
            <a:r>
              <a:rPr lang="ru-RU" sz="2300" dirty="0" err="1" smtClean="0"/>
              <a:t>початковими</a:t>
            </a:r>
            <a:r>
              <a:rPr lang="ru-RU" sz="2300" dirty="0" smtClean="0"/>
              <a:t> </a:t>
            </a:r>
            <a:r>
              <a:rPr lang="ru-RU" sz="2300" dirty="0" err="1" smtClean="0"/>
              <a:t>виступають</a:t>
            </a:r>
            <a:r>
              <a:rPr lang="ru-RU" sz="2300" dirty="0" smtClean="0"/>
              <a:t> з, с, ч, ш, щ </a:t>
            </a:r>
            <a:r>
              <a:rPr lang="ru-RU" sz="2300" dirty="0" smtClean="0">
                <a:solidFill>
                  <a:srgbClr val="002060"/>
                </a:solidFill>
              </a:rPr>
              <a:t>(</a:t>
            </a:r>
            <a:r>
              <a:rPr lang="ru-RU" sz="2300" dirty="0" err="1" smtClean="0">
                <a:solidFill>
                  <a:srgbClr val="002060"/>
                </a:solidFill>
              </a:rPr>
              <a:t>зі</a:t>
            </a:r>
            <a:r>
              <a:rPr lang="ru-RU" sz="2300" dirty="0" smtClean="0">
                <a:solidFill>
                  <a:srgbClr val="002060"/>
                </a:solidFill>
              </a:rPr>
              <a:t> </a:t>
            </a:r>
            <a:r>
              <a:rPr lang="ru-RU" sz="2300" dirty="0" err="1" smtClean="0">
                <a:solidFill>
                  <a:srgbClr val="002060"/>
                </a:solidFill>
              </a:rPr>
              <a:t>школи</a:t>
            </a:r>
            <a:r>
              <a:rPr lang="ru-RU" sz="2300" dirty="0" smtClean="0">
                <a:solidFill>
                  <a:srgbClr val="002060"/>
                </a:solidFill>
              </a:rPr>
              <a:t>, бери </a:t>
            </a:r>
            <a:r>
              <a:rPr lang="ru-RU" sz="2300" dirty="0" err="1" smtClean="0">
                <a:solidFill>
                  <a:srgbClr val="002060"/>
                </a:solidFill>
              </a:rPr>
              <a:t>зі</a:t>
            </a:r>
            <a:r>
              <a:rPr lang="ru-RU" sz="2300" dirty="0" smtClean="0">
                <a:solidFill>
                  <a:srgbClr val="002060"/>
                </a:solidFill>
              </a:rPr>
              <a:t> столу</a:t>
            </a:r>
            <a:r>
              <a:rPr lang="ru-RU" sz="2300" dirty="0" smtClean="0"/>
              <a:t>). </a:t>
            </a:r>
          </a:p>
          <a:p>
            <a:pPr algn="just"/>
            <a:r>
              <a:rPr lang="ru-RU" sz="2300" dirty="0" err="1" smtClean="0"/>
              <a:t>Прийменник</a:t>
            </a:r>
            <a:r>
              <a:rPr lang="ru-RU" sz="2300" dirty="0" smtClean="0"/>
              <a:t> </a:t>
            </a:r>
            <a:r>
              <a:rPr lang="ru-RU" sz="2300" dirty="0" err="1" smtClean="0"/>
              <a:t>зо</a:t>
            </a:r>
            <a:r>
              <a:rPr lang="ru-RU" sz="2300" dirty="0" smtClean="0"/>
              <a:t> </a:t>
            </a:r>
            <a:r>
              <a:rPr lang="ru-RU" sz="2300" dirty="0" err="1" smtClean="0"/>
              <a:t>вживаємо</a:t>
            </a:r>
            <a:r>
              <a:rPr lang="ru-RU" sz="2300" dirty="0" smtClean="0"/>
              <a:t> при </a:t>
            </a:r>
            <a:r>
              <a:rPr lang="ru-RU" sz="2300" dirty="0" err="1" smtClean="0"/>
              <a:t>числівниках</a:t>
            </a:r>
            <a:r>
              <a:rPr lang="ru-RU" sz="2300" dirty="0" smtClean="0"/>
              <a:t> два, три (</a:t>
            </a:r>
            <a:r>
              <a:rPr lang="ru-RU" sz="2300" dirty="0" err="1" smtClean="0">
                <a:solidFill>
                  <a:srgbClr val="002060"/>
                </a:solidFill>
              </a:rPr>
              <a:t>зо</a:t>
            </a:r>
            <a:r>
              <a:rPr lang="ru-RU" sz="2300" dirty="0" smtClean="0">
                <a:solidFill>
                  <a:srgbClr val="002060"/>
                </a:solidFill>
              </a:rPr>
              <a:t> </a:t>
            </a:r>
            <a:r>
              <a:rPr lang="ru-RU" sz="2300" dirty="0" err="1" smtClean="0">
                <a:solidFill>
                  <a:srgbClr val="002060"/>
                </a:solidFill>
              </a:rPr>
              <a:t>дві</a:t>
            </a:r>
            <a:r>
              <a:rPr lang="ru-RU" sz="2300" dirty="0" smtClean="0">
                <a:solidFill>
                  <a:srgbClr val="002060"/>
                </a:solidFill>
              </a:rPr>
              <a:t> </a:t>
            </a:r>
            <a:r>
              <a:rPr lang="ru-RU" sz="2300" dirty="0" err="1" smtClean="0">
                <a:solidFill>
                  <a:srgbClr val="002060"/>
                </a:solidFill>
              </a:rPr>
              <a:t>сотні</a:t>
            </a:r>
            <a:r>
              <a:rPr lang="ru-RU" sz="2300" dirty="0" smtClean="0"/>
              <a:t>).</a:t>
            </a:r>
            <a:endParaRPr lang="ru-RU" sz="2300" dirty="0"/>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65300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smtClean="0">
                <a:solidFill>
                  <a:srgbClr val="FF0000"/>
                </a:solidFill>
              </a:rPr>
              <a:t>Особливості вживання прийменників</a:t>
            </a:r>
            <a:endParaRPr lang="ru-RU" sz="3600" b="1" dirty="0">
              <a:solidFill>
                <a:srgbClr val="FF0000"/>
              </a:solidFill>
            </a:endParaRPr>
          </a:p>
        </p:txBody>
      </p:sp>
      <p:sp>
        <p:nvSpPr>
          <p:cNvPr id="3" name="Объект 2"/>
          <p:cNvSpPr>
            <a:spLocks noGrp="1"/>
          </p:cNvSpPr>
          <p:nvPr>
            <p:ph idx="1"/>
          </p:nvPr>
        </p:nvSpPr>
        <p:spPr>
          <a:xfrm>
            <a:off x="457200" y="1340768"/>
            <a:ext cx="8229600" cy="5184576"/>
          </a:xfrm>
        </p:spPr>
        <p:txBody>
          <a:bodyPr>
            <a:normAutofit fontScale="70000" lnSpcReduction="20000"/>
          </a:bodyPr>
          <a:lstStyle/>
          <a:p>
            <a:pPr algn="just"/>
            <a:r>
              <a:rPr lang="ru-RU" b="1" dirty="0" err="1" smtClean="0"/>
              <a:t>Прийменник</a:t>
            </a:r>
            <a:r>
              <a:rPr lang="ru-RU" b="1" dirty="0" smtClean="0"/>
              <a:t> у </a:t>
            </a:r>
            <a:r>
              <a:rPr lang="ru-RU" b="1" dirty="0" err="1" smtClean="0"/>
              <a:t>вживаємо</a:t>
            </a:r>
            <a:r>
              <a:rPr lang="ru-RU" b="1" dirty="0" smtClean="0"/>
              <a:t>: </a:t>
            </a:r>
          </a:p>
          <a:p>
            <a:pPr algn="just"/>
            <a:r>
              <a:rPr lang="ru-RU" dirty="0" smtClean="0"/>
              <a:t>• на початку </a:t>
            </a:r>
            <a:r>
              <a:rPr lang="ru-RU" dirty="0" err="1" smtClean="0"/>
              <a:t>речення</a:t>
            </a:r>
            <a:r>
              <a:rPr lang="ru-RU" dirty="0" smtClean="0"/>
              <a:t> перед </a:t>
            </a:r>
            <a:r>
              <a:rPr lang="ru-RU" dirty="0" err="1" smtClean="0"/>
              <a:t>приголосним</a:t>
            </a:r>
            <a:r>
              <a:rPr lang="ru-RU" dirty="0" smtClean="0"/>
              <a:t> (</a:t>
            </a:r>
            <a:r>
              <a:rPr lang="ru-RU" dirty="0" smtClean="0">
                <a:solidFill>
                  <a:srgbClr val="002060"/>
                </a:solidFill>
              </a:rPr>
              <a:t>У </a:t>
            </a:r>
            <a:r>
              <a:rPr lang="ru-RU" dirty="0" err="1" smtClean="0">
                <a:solidFill>
                  <a:srgbClr val="002060"/>
                </a:solidFill>
              </a:rPr>
              <a:t>лісі</a:t>
            </a:r>
            <a:r>
              <a:rPr lang="ru-RU" dirty="0" smtClean="0">
                <a:solidFill>
                  <a:srgbClr val="002060"/>
                </a:solidFill>
              </a:rPr>
              <a:t>...); </a:t>
            </a:r>
          </a:p>
          <a:p>
            <a:pPr algn="just"/>
            <a:r>
              <a:rPr lang="ru-RU" dirty="0" smtClean="0"/>
              <a:t>• </a:t>
            </a:r>
            <a:r>
              <a:rPr lang="ru-RU" dirty="0" err="1" smtClean="0"/>
              <a:t>між</a:t>
            </a:r>
            <a:r>
              <a:rPr lang="ru-RU" dirty="0" smtClean="0"/>
              <a:t> </a:t>
            </a:r>
            <a:r>
              <a:rPr lang="ru-RU" dirty="0" err="1" smtClean="0"/>
              <a:t>приголосними</a:t>
            </a:r>
            <a:r>
              <a:rPr lang="ru-RU" dirty="0" smtClean="0"/>
              <a:t> (</a:t>
            </a:r>
            <a:r>
              <a:rPr lang="ru-RU" dirty="0" err="1" smtClean="0"/>
              <a:t>вечір</a:t>
            </a:r>
            <a:r>
              <a:rPr lang="ru-RU" dirty="0" smtClean="0"/>
              <a:t> у </a:t>
            </a:r>
            <a:r>
              <a:rPr lang="ru-RU" dirty="0" err="1" smtClean="0"/>
              <a:t>місті</a:t>
            </a:r>
            <a:r>
              <a:rPr lang="ru-RU" dirty="0" smtClean="0"/>
              <a:t>); </a:t>
            </a:r>
          </a:p>
          <a:p>
            <a:pPr algn="just"/>
            <a:r>
              <a:rPr lang="ru-RU" dirty="0" smtClean="0"/>
              <a:t>• перед словами, </a:t>
            </a:r>
            <a:r>
              <a:rPr lang="ru-RU" dirty="0" err="1" smtClean="0"/>
              <a:t>що</a:t>
            </a:r>
            <a:r>
              <a:rPr lang="ru-RU" dirty="0" smtClean="0"/>
              <a:t> </a:t>
            </a:r>
            <a:r>
              <a:rPr lang="ru-RU" dirty="0" err="1" smtClean="0"/>
              <a:t>починаються</a:t>
            </a:r>
            <a:r>
              <a:rPr lang="ru-RU" dirty="0" smtClean="0"/>
              <a:t> на в, ф, </a:t>
            </a:r>
            <a:r>
              <a:rPr lang="ru-RU" dirty="0" err="1" smtClean="0"/>
              <a:t>св</a:t>
            </a:r>
            <a:r>
              <a:rPr lang="ru-RU" dirty="0" smtClean="0"/>
              <a:t>, </a:t>
            </a:r>
            <a:r>
              <a:rPr lang="ru-RU" dirty="0" err="1" smtClean="0"/>
              <a:t>хв</a:t>
            </a:r>
            <a:r>
              <a:rPr lang="ru-RU" dirty="0" smtClean="0"/>
              <a:t>, </a:t>
            </a:r>
            <a:r>
              <a:rPr lang="ru-RU" dirty="0" err="1" smtClean="0"/>
              <a:t>тв</a:t>
            </a:r>
            <a:r>
              <a:rPr lang="ru-RU" dirty="0" smtClean="0"/>
              <a:t>, </a:t>
            </a:r>
            <a:r>
              <a:rPr lang="ru-RU" dirty="0" err="1" smtClean="0"/>
              <a:t>льв</a:t>
            </a:r>
            <a:r>
              <a:rPr lang="ru-RU" dirty="0" smtClean="0"/>
              <a:t> (</a:t>
            </a:r>
            <a:r>
              <a:rPr lang="ru-RU" dirty="0" err="1" smtClean="0">
                <a:solidFill>
                  <a:srgbClr val="002060"/>
                </a:solidFill>
              </a:rPr>
              <a:t>зайшла</a:t>
            </a:r>
            <a:r>
              <a:rPr lang="ru-RU" dirty="0" smtClean="0">
                <a:solidFill>
                  <a:srgbClr val="002060"/>
                </a:solidFill>
              </a:rPr>
              <a:t> у </a:t>
            </a:r>
            <a:r>
              <a:rPr lang="ru-RU" dirty="0" err="1" smtClean="0">
                <a:solidFill>
                  <a:srgbClr val="002060"/>
                </a:solidFill>
              </a:rPr>
              <a:t>фоє</a:t>
            </a:r>
            <a:r>
              <a:rPr lang="ru-RU" dirty="0" smtClean="0"/>
              <a:t>); </a:t>
            </a:r>
          </a:p>
          <a:p>
            <a:pPr algn="just"/>
            <a:r>
              <a:rPr lang="ru-RU" dirty="0" smtClean="0"/>
              <a:t>• </a:t>
            </a:r>
            <a:r>
              <a:rPr lang="ru-RU" dirty="0" err="1" smtClean="0"/>
              <a:t>після</a:t>
            </a:r>
            <a:r>
              <a:rPr lang="ru-RU" dirty="0" smtClean="0"/>
              <a:t> паузи, яку на </a:t>
            </a:r>
            <a:r>
              <a:rPr lang="ru-RU" dirty="0" err="1" smtClean="0"/>
              <a:t>письмі</a:t>
            </a:r>
            <a:r>
              <a:rPr lang="ru-RU" dirty="0" smtClean="0"/>
              <a:t> </a:t>
            </a:r>
            <a:r>
              <a:rPr lang="ru-RU" dirty="0" err="1" smtClean="0"/>
              <a:t>позначають</a:t>
            </a:r>
            <a:r>
              <a:rPr lang="ru-RU" dirty="0" smtClean="0"/>
              <a:t> </a:t>
            </a:r>
            <a:r>
              <a:rPr lang="ru-RU" dirty="0" err="1" smtClean="0"/>
              <a:t>розділовим</a:t>
            </a:r>
            <a:r>
              <a:rPr lang="ru-RU" dirty="0" smtClean="0"/>
              <a:t> знаком, перед </a:t>
            </a:r>
            <a:r>
              <a:rPr lang="ru-RU" dirty="0" err="1" smtClean="0"/>
              <a:t>приголосним</a:t>
            </a:r>
            <a:r>
              <a:rPr lang="ru-RU" dirty="0" smtClean="0"/>
              <a:t> (</a:t>
            </a:r>
            <a:r>
              <a:rPr lang="ru-RU" dirty="0" err="1" smtClean="0">
                <a:solidFill>
                  <a:srgbClr val="002060"/>
                </a:solidFill>
              </a:rPr>
              <a:t>Це</a:t>
            </a:r>
            <a:r>
              <a:rPr lang="ru-RU" dirty="0" smtClean="0">
                <a:solidFill>
                  <a:srgbClr val="002060"/>
                </a:solidFill>
              </a:rPr>
              <a:t> </a:t>
            </a:r>
            <a:r>
              <a:rPr lang="ru-RU" dirty="0" err="1" smtClean="0">
                <a:solidFill>
                  <a:srgbClr val="002060"/>
                </a:solidFill>
              </a:rPr>
              <a:t>було</a:t>
            </a:r>
            <a:r>
              <a:rPr lang="ru-RU" dirty="0" smtClean="0">
                <a:solidFill>
                  <a:srgbClr val="002060"/>
                </a:solidFill>
              </a:rPr>
              <a:t>... у </a:t>
            </a:r>
            <a:r>
              <a:rPr lang="ru-RU" dirty="0" err="1" smtClean="0">
                <a:solidFill>
                  <a:srgbClr val="002060"/>
                </a:solidFill>
              </a:rPr>
              <a:t>Києві</a:t>
            </a:r>
            <a:r>
              <a:rPr lang="ru-RU" dirty="0" smtClean="0"/>
              <a:t>). </a:t>
            </a:r>
          </a:p>
          <a:p>
            <a:pPr algn="just"/>
            <a:r>
              <a:rPr lang="ru-RU" b="1" dirty="0" err="1" smtClean="0"/>
              <a:t>Прийменник</a:t>
            </a:r>
            <a:r>
              <a:rPr lang="ru-RU" b="1" dirty="0" smtClean="0"/>
              <a:t> в </a:t>
            </a:r>
            <a:r>
              <a:rPr lang="ru-RU" b="1" dirty="0" err="1" smtClean="0"/>
              <a:t>уживаємо</a:t>
            </a:r>
            <a:r>
              <a:rPr lang="ru-RU" b="1" dirty="0" smtClean="0"/>
              <a:t>: </a:t>
            </a:r>
          </a:p>
          <a:p>
            <a:pPr algn="just"/>
            <a:r>
              <a:rPr lang="ru-RU" dirty="0" smtClean="0"/>
              <a:t>• на початку </a:t>
            </a:r>
            <a:r>
              <a:rPr lang="ru-RU" dirty="0" err="1" smtClean="0"/>
              <a:t>речення</a:t>
            </a:r>
            <a:r>
              <a:rPr lang="ru-RU" dirty="0" smtClean="0"/>
              <a:t> перед </a:t>
            </a:r>
            <a:r>
              <a:rPr lang="ru-RU" dirty="0" err="1" smtClean="0"/>
              <a:t>голосним</a:t>
            </a:r>
            <a:r>
              <a:rPr lang="ru-RU" dirty="0" smtClean="0"/>
              <a:t> (</a:t>
            </a:r>
            <a:r>
              <a:rPr lang="ru-RU" dirty="0" smtClean="0">
                <a:solidFill>
                  <a:srgbClr val="002060"/>
                </a:solidFill>
              </a:rPr>
              <a:t>В очах...); </a:t>
            </a:r>
          </a:p>
          <a:p>
            <a:pPr algn="just"/>
            <a:r>
              <a:rPr lang="ru-RU" dirty="0" smtClean="0"/>
              <a:t>• </a:t>
            </a:r>
            <a:r>
              <a:rPr lang="ru-RU" dirty="0" err="1" smtClean="0"/>
              <a:t>між</a:t>
            </a:r>
            <a:r>
              <a:rPr lang="ru-RU" dirty="0" smtClean="0"/>
              <a:t> </a:t>
            </a:r>
            <a:r>
              <a:rPr lang="ru-RU" dirty="0" err="1" smtClean="0"/>
              <a:t>голосними</a:t>
            </a:r>
            <a:r>
              <a:rPr lang="ru-RU" dirty="0" smtClean="0"/>
              <a:t> (</a:t>
            </a:r>
            <a:r>
              <a:rPr lang="ru-RU" dirty="0" err="1" smtClean="0">
                <a:solidFill>
                  <a:srgbClr val="002060"/>
                </a:solidFill>
              </a:rPr>
              <a:t>живе</a:t>
            </a:r>
            <a:r>
              <a:rPr lang="ru-RU" dirty="0" smtClean="0">
                <a:solidFill>
                  <a:srgbClr val="002060"/>
                </a:solidFill>
              </a:rPr>
              <a:t> в </a:t>
            </a:r>
            <a:r>
              <a:rPr lang="ru-RU" dirty="0" err="1" smtClean="0">
                <a:solidFill>
                  <a:srgbClr val="002060"/>
                </a:solidFill>
              </a:rPr>
              <a:t>Одесі</a:t>
            </a:r>
            <a:r>
              <a:rPr lang="ru-RU" dirty="0" smtClean="0"/>
              <a:t>); </a:t>
            </a:r>
          </a:p>
          <a:p>
            <a:pPr algn="just"/>
            <a:r>
              <a:rPr lang="ru-RU" dirty="0" smtClean="0"/>
              <a:t>• </a:t>
            </a:r>
            <a:r>
              <a:rPr lang="ru-RU" dirty="0" err="1" smtClean="0"/>
              <a:t>якщо</a:t>
            </a:r>
            <a:r>
              <a:rPr lang="ru-RU" dirty="0" smtClean="0"/>
              <a:t> </a:t>
            </a:r>
            <a:r>
              <a:rPr lang="ru-RU" dirty="0" err="1" smtClean="0"/>
              <a:t>попереднє</a:t>
            </a:r>
            <a:r>
              <a:rPr lang="ru-RU" dirty="0" smtClean="0"/>
              <a:t> слово </a:t>
            </a:r>
            <a:r>
              <a:rPr lang="ru-RU" dirty="0" err="1" smtClean="0"/>
              <a:t>закінчується</a:t>
            </a:r>
            <a:r>
              <a:rPr lang="ru-RU" dirty="0" smtClean="0"/>
              <a:t> на </a:t>
            </a:r>
            <a:r>
              <a:rPr lang="ru-RU" dirty="0" err="1" smtClean="0"/>
              <a:t>голосний</a:t>
            </a:r>
            <a:r>
              <a:rPr lang="ru-RU" dirty="0" smtClean="0"/>
              <a:t>, а </a:t>
            </a:r>
            <a:r>
              <a:rPr lang="ru-RU" dirty="0" err="1" smtClean="0"/>
              <a:t>наступне</a:t>
            </a:r>
            <a:r>
              <a:rPr lang="ru-RU" dirty="0" smtClean="0"/>
              <a:t> </a:t>
            </a:r>
            <a:r>
              <a:rPr lang="ru-RU" dirty="0" err="1" smtClean="0"/>
              <a:t>починається</a:t>
            </a:r>
            <a:r>
              <a:rPr lang="ru-RU" dirty="0" smtClean="0"/>
              <a:t> на </a:t>
            </a:r>
            <a:r>
              <a:rPr lang="ru-RU" dirty="0" err="1" smtClean="0"/>
              <a:t>приголосний</a:t>
            </a:r>
            <a:r>
              <a:rPr lang="ru-RU" dirty="0" smtClean="0"/>
              <a:t> (</a:t>
            </a:r>
            <a:r>
              <a:rPr lang="ru-RU" dirty="0" err="1" smtClean="0"/>
              <a:t>крім</a:t>
            </a:r>
            <a:r>
              <a:rPr lang="ru-RU" dirty="0" smtClean="0"/>
              <a:t> в, ф, </a:t>
            </a:r>
            <a:r>
              <a:rPr lang="ru-RU" dirty="0" err="1" smtClean="0"/>
              <a:t>св</a:t>
            </a:r>
            <a:r>
              <a:rPr lang="ru-RU" dirty="0" smtClean="0"/>
              <a:t>, </a:t>
            </a:r>
            <a:r>
              <a:rPr lang="ru-RU" dirty="0" err="1" smtClean="0"/>
              <a:t>хв</a:t>
            </a:r>
            <a:r>
              <a:rPr lang="ru-RU" dirty="0" smtClean="0"/>
              <a:t>, </a:t>
            </a:r>
            <a:r>
              <a:rPr lang="ru-RU" dirty="0" err="1" smtClean="0"/>
              <a:t>тв</a:t>
            </a:r>
            <a:r>
              <a:rPr lang="ru-RU" dirty="0" smtClean="0"/>
              <a:t>, </a:t>
            </a:r>
            <a:r>
              <a:rPr lang="ru-RU" dirty="0" err="1" smtClean="0"/>
              <a:t>льв</a:t>
            </a:r>
            <a:r>
              <a:rPr lang="ru-RU" dirty="0" smtClean="0"/>
              <a:t>) (</a:t>
            </a:r>
            <a:r>
              <a:rPr lang="ru-RU" dirty="0" err="1" smtClean="0">
                <a:solidFill>
                  <a:srgbClr val="002060"/>
                </a:solidFill>
              </a:rPr>
              <a:t>п</a:t>
            </a:r>
            <a:r>
              <a:rPr lang="ru-RU" dirty="0" err="1" smtClean="0"/>
              <a:t>ішли</a:t>
            </a:r>
            <a:r>
              <a:rPr lang="ru-RU" dirty="0" smtClean="0"/>
              <a:t> в садок); </a:t>
            </a:r>
          </a:p>
          <a:p>
            <a:pPr algn="just"/>
            <a:r>
              <a:rPr lang="ru-RU" dirty="0" smtClean="0"/>
              <a:t>• перед словом, </a:t>
            </a:r>
            <a:r>
              <a:rPr lang="ru-RU" dirty="0" err="1" smtClean="0"/>
              <a:t>що</a:t>
            </a:r>
            <a:r>
              <a:rPr lang="ru-RU" dirty="0" smtClean="0"/>
              <a:t> </a:t>
            </a:r>
            <a:r>
              <a:rPr lang="ru-RU" dirty="0" err="1" smtClean="0"/>
              <a:t>починається</a:t>
            </a:r>
            <a:r>
              <a:rPr lang="ru-RU" dirty="0" smtClean="0"/>
              <a:t> на </a:t>
            </a:r>
            <a:r>
              <a:rPr lang="ru-RU" dirty="0" err="1" smtClean="0"/>
              <a:t>голосний</a:t>
            </a:r>
            <a:r>
              <a:rPr lang="ru-RU" dirty="0" smtClean="0"/>
              <a:t> (</a:t>
            </a:r>
            <a:r>
              <a:rPr lang="ru-RU" dirty="0" err="1" smtClean="0">
                <a:solidFill>
                  <a:srgbClr val="002060"/>
                </a:solidFill>
              </a:rPr>
              <a:t>човен</a:t>
            </a:r>
            <a:r>
              <a:rPr lang="ru-RU" dirty="0" smtClean="0">
                <a:solidFill>
                  <a:srgbClr val="002060"/>
                </a:solidFill>
              </a:rPr>
              <a:t> в </a:t>
            </a:r>
            <a:r>
              <a:rPr lang="ru-RU" dirty="0" err="1" smtClean="0">
                <a:solidFill>
                  <a:srgbClr val="002060"/>
                </a:solidFill>
              </a:rPr>
              <a:t>очереті</a:t>
            </a:r>
            <a:r>
              <a:rPr lang="ru-RU" dirty="0" smtClean="0"/>
              <a:t>)</a:t>
            </a:r>
            <a:endParaRPr lang="ru-RU" dirty="0"/>
          </a:p>
        </p:txBody>
      </p:sp>
      <p:pic>
        <p:nvPicPr>
          <p:cNvPr id="4" name="Picture 6" descr="http://img1.liveinternet.ru/images/attach/c/4/78/682/78682021_r127.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134739" y="3111701"/>
            <a:ext cx="6854456" cy="63814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186428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1727</Words>
  <Application>Microsoft Office PowerPoint</Application>
  <PresentationFormat>Экран (4:3)</PresentationFormat>
  <Paragraphs>113</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Правопис службових  частин мови </vt:lpstr>
      <vt:lpstr>Службові (неповнозначні) частини мови</vt:lpstr>
      <vt:lpstr>Прийменник </vt:lpstr>
      <vt:lpstr>Прийменник </vt:lpstr>
      <vt:lpstr>Прийменник </vt:lpstr>
      <vt:lpstr>Прийменник</vt:lpstr>
      <vt:lpstr>Правопис прийменників</vt:lpstr>
      <vt:lpstr>Особливості вживання прийменників</vt:lpstr>
      <vt:lpstr>Особливості вживання прийменників</vt:lpstr>
      <vt:lpstr>Сполучник </vt:lpstr>
      <vt:lpstr>Сполучник </vt:lpstr>
      <vt:lpstr>Сполучник</vt:lpstr>
      <vt:lpstr>Сполучники сурядності</vt:lpstr>
      <vt:lpstr>Сполучники підрядності</vt:lpstr>
      <vt:lpstr>Сполучники підрядності</vt:lpstr>
      <vt:lpstr>Правопис сполучників</vt:lpstr>
      <vt:lpstr>Розділові знаки при складених сполучниках</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Службові частини мови.  Вигук</dc:title>
  <dc:creator>Cat</dc:creator>
  <cp:lastModifiedBy>User</cp:lastModifiedBy>
  <cp:revision>19</cp:revision>
  <dcterms:created xsi:type="dcterms:W3CDTF">2020-03-31T11:26:01Z</dcterms:created>
  <dcterms:modified xsi:type="dcterms:W3CDTF">2020-05-16T10:29:59Z</dcterms:modified>
</cp:coreProperties>
</file>