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6274B-00EA-4847-8ED6-D0322D265223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635C5-D8CD-4FC3-AD6A-C50DEC439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635C5-D8CD-4FC3-AD6A-C50DEC4399F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6436" y="1524000"/>
            <a:ext cx="6631128" cy="3200400"/>
          </a:xfrm>
        </p:spPr>
        <p:txBody>
          <a:bodyPr rtlCol="0">
            <a:no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6437" y="4876800"/>
            <a:ext cx="5373499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Альтернатив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046082" y="0"/>
            <a:ext cx="5097917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14680" y="0"/>
            <a:ext cx="5029319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8" y="685800"/>
            <a:ext cx="3201234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128" y="4724400"/>
            <a:ext cx="3201234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4572000" y="685800"/>
            <a:ext cx="4115872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DE784E0B-0AB9-4F95-923D-DF02CED7A04A}" type="datetimeFigureOut">
              <a:rPr lang="ru-RU" smtClean="0"/>
              <a:pPr/>
              <a:t>16.05.2020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934BE59-923F-42D6-8775-62D97FBBDBF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DE784E0B-0AB9-4F95-923D-DF02CED7A04A}" type="datetimeFigureOut">
              <a:rPr lang="ru-RU" smtClean="0"/>
              <a:pPr/>
              <a:t>16.05.2020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934BE59-923F-42D6-8775-62D97FBBDBF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58750" y="685801"/>
            <a:ext cx="914639" cy="54864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0613" y="685800"/>
            <a:ext cx="6116642" cy="54864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DE784E0B-0AB9-4F95-923D-DF02CED7A04A}" type="datetimeFigureOut">
              <a:rPr lang="ru-RU" smtClean="0"/>
              <a:pPr/>
              <a:t>16.05.2020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934BE59-923F-42D6-8775-62D97FBBDBF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DE784E0B-0AB9-4F95-923D-DF02CED7A04A}" type="datetimeFigureOut">
              <a:rPr lang="ru-RU" smtClean="0"/>
              <a:pPr/>
              <a:t>16.05.2020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934BE59-923F-42D6-8775-62D97FBBDBF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3" y="3429000"/>
            <a:ext cx="7202776" cy="22860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685800"/>
            <a:ext cx="5659324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DE784E0B-0AB9-4F95-923D-DF02CED7A04A}" type="datetimeFigureOut">
              <a:rPr lang="ru-RU" smtClean="0"/>
              <a:pPr/>
              <a:t>16.05.2020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934BE59-923F-42D6-8775-62D97FBBDBF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613" y="1828800"/>
            <a:ext cx="3487057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29" y="1828801"/>
            <a:ext cx="3487060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DE784E0B-0AB9-4F95-923D-DF02CED7A04A}" type="datetimeFigureOut">
              <a:rPr lang="ru-RU" smtClean="0"/>
              <a:pPr/>
              <a:t>16.05.2020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934BE59-923F-42D6-8775-62D97FBBDBF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485690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613" y="2438400"/>
            <a:ext cx="3487057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4686330" y="1676400"/>
            <a:ext cx="3487059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6330" y="2438400"/>
            <a:ext cx="3487059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DE784E0B-0AB9-4F95-923D-DF02CED7A04A}" type="datetimeFigureOut">
              <a:rPr lang="ru-RU" smtClean="0"/>
              <a:pPr/>
              <a:t>16.05.2020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934BE59-923F-42D6-8775-62D97FBBDBF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DE784E0B-0AB9-4F95-923D-DF02CED7A04A}" type="datetimeFigureOut">
              <a:rPr lang="ru-RU" smtClean="0"/>
              <a:pPr/>
              <a:t>16.05.2020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934BE59-923F-42D6-8775-62D97FBBDBF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DE784E0B-0AB9-4F95-923D-DF02CED7A04A}" type="datetimeFigureOut">
              <a:rPr lang="ru-RU" smtClean="0"/>
              <a:pPr/>
              <a:t>16.05.2020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934BE59-923F-42D6-8775-62D97FBBDBF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6128" y="0"/>
            <a:ext cx="3663626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4726" y="0"/>
            <a:ext cx="3526431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685800"/>
            <a:ext cx="268675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970612" y="4724400"/>
            <a:ext cx="268675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685800"/>
            <a:ext cx="4114799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DE784E0B-0AB9-4F95-923D-DF02CED7A04A}" type="datetimeFigureOut">
              <a:rPr lang="ru-RU" smtClean="0"/>
              <a:pPr/>
              <a:t>16.05.2020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934BE59-923F-42D6-8775-62D97FBBDBF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6128" y="0"/>
            <a:ext cx="3663626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4726" y="0"/>
            <a:ext cx="3526431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685800"/>
            <a:ext cx="268675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0612" y="4724400"/>
            <a:ext cx="268675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&#10;"/>
          <p:cNvSpPr>
            <a:spLocks noGrp="1"/>
          </p:cNvSpPr>
          <p:nvPr>
            <p:ph type="pic" idx="1"/>
          </p:nvPr>
        </p:nvSpPr>
        <p:spPr>
          <a:xfrm>
            <a:off x="4572000" y="685800"/>
            <a:ext cx="4115872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DE784E0B-0AB9-4F95-923D-DF02CED7A04A}" type="datetimeFigureOut">
              <a:rPr lang="ru-RU" smtClean="0"/>
              <a:pPr/>
              <a:t>16.05.2020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934BE59-923F-42D6-8775-62D97FBBDBF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970613" y="1828800"/>
            <a:ext cx="72027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70613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01122" y="6400801"/>
            <a:ext cx="9903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84E0B-0AB9-4F95-923D-DF02CED7A04A}" type="datetimeFigureOut">
              <a:rPr lang="ru-RU" smtClean="0"/>
              <a:pPr/>
              <a:t>16.05.2020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58749" y="6400801"/>
            <a:ext cx="91464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4BE59-923F-42D6-8775-62D97FBBDBF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620688"/>
            <a:ext cx="6631128" cy="25922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uk-UA" dirty="0" smtClean="0"/>
              <a:t>ПРАВОПИС ПРИСЛІВНИКІВ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267744" y="5229200"/>
            <a:ext cx="5373499" cy="99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Група</a:t>
            </a:r>
            <a:r>
              <a:rPr lang="ru-RU" sz="3200" b="1" dirty="0" smtClean="0">
                <a:solidFill>
                  <a:srgbClr val="FF0000"/>
                </a:solidFill>
              </a:rPr>
              <a:t> 5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16.05.2020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02776" cy="112474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rgbClr val="FFFF00"/>
                </a:solidFill>
              </a:rPr>
              <a:t>Пишуться ЧЕРЕЗ ДЕФІС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3" cy="55446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indent="42863">
              <a:buNone/>
            </a:pPr>
            <a:r>
              <a:rPr lang="uk-UA" dirty="0" smtClean="0"/>
              <a:t>Прислівники, які утворилися:</a:t>
            </a:r>
          </a:p>
          <a:p>
            <a:pPr marL="714375" indent="-442913">
              <a:buNone/>
            </a:pPr>
            <a:r>
              <a:rPr lang="uk-UA" dirty="0" smtClean="0"/>
              <a:t>А) </a:t>
            </a:r>
            <a:r>
              <a:rPr lang="uk-UA" dirty="0" smtClean="0">
                <a:solidFill>
                  <a:srgbClr val="FF0000"/>
                </a:solidFill>
              </a:rPr>
              <a:t>сполученням прислівників з частками </a:t>
            </a:r>
            <a:r>
              <a:rPr lang="uk-UA" dirty="0" err="1" smtClean="0">
                <a:solidFill>
                  <a:srgbClr val="FF0000"/>
                </a:solidFill>
              </a:rPr>
              <a:t>будь-</a:t>
            </a:r>
            <a:r>
              <a:rPr lang="uk-UA" dirty="0" smtClean="0">
                <a:solidFill>
                  <a:srgbClr val="FF0000"/>
                </a:solidFill>
              </a:rPr>
              <a:t>, </a:t>
            </a:r>
            <a:r>
              <a:rPr lang="uk-UA" dirty="0" err="1" smtClean="0">
                <a:solidFill>
                  <a:srgbClr val="FF0000"/>
                </a:solidFill>
              </a:rPr>
              <a:t>небудь-</a:t>
            </a:r>
            <a:r>
              <a:rPr lang="uk-UA" dirty="0" smtClean="0">
                <a:solidFill>
                  <a:srgbClr val="FF0000"/>
                </a:solidFill>
              </a:rPr>
              <a:t>, </a:t>
            </a:r>
            <a:r>
              <a:rPr lang="uk-UA" dirty="0" err="1" smtClean="0">
                <a:solidFill>
                  <a:srgbClr val="FF0000"/>
                </a:solidFill>
              </a:rPr>
              <a:t>казна-</a:t>
            </a:r>
            <a:r>
              <a:rPr lang="uk-UA" dirty="0" smtClean="0">
                <a:solidFill>
                  <a:srgbClr val="FF0000"/>
                </a:solidFill>
              </a:rPr>
              <a:t>, </a:t>
            </a:r>
            <a:r>
              <a:rPr lang="uk-UA" dirty="0" err="1" smtClean="0">
                <a:solidFill>
                  <a:srgbClr val="FF0000"/>
                </a:solidFill>
              </a:rPr>
              <a:t>бозна-</a:t>
            </a:r>
            <a:r>
              <a:rPr lang="uk-UA" dirty="0" smtClean="0">
                <a:solidFill>
                  <a:srgbClr val="FF0000"/>
                </a:solidFill>
              </a:rPr>
              <a:t>, </a:t>
            </a:r>
            <a:r>
              <a:rPr lang="uk-UA" dirty="0" err="1" smtClean="0">
                <a:solidFill>
                  <a:srgbClr val="FF0000"/>
                </a:solidFill>
              </a:rPr>
              <a:t>хтозна-</a:t>
            </a:r>
            <a:r>
              <a:rPr lang="uk-UA" dirty="0" smtClean="0">
                <a:solidFill>
                  <a:srgbClr val="FF0000"/>
                </a:solidFill>
              </a:rPr>
              <a:t>, </a:t>
            </a:r>
            <a:r>
              <a:rPr lang="uk-UA" dirty="0" err="1" smtClean="0">
                <a:solidFill>
                  <a:srgbClr val="FF0000"/>
                </a:solidFill>
              </a:rPr>
              <a:t>-но</a:t>
            </a:r>
            <a:r>
              <a:rPr lang="uk-UA" dirty="0" smtClean="0">
                <a:solidFill>
                  <a:srgbClr val="FF0000"/>
                </a:solidFill>
              </a:rPr>
              <a:t>, </a:t>
            </a:r>
            <a:r>
              <a:rPr lang="uk-UA" dirty="0" err="1" smtClean="0">
                <a:solidFill>
                  <a:srgbClr val="FF0000"/>
                </a:solidFill>
              </a:rPr>
              <a:t>-от</a:t>
            </a:r>
            <a:r>
              <a:rPr lang="uk-UA" dirty="0" smtClean="0">
                <a:solidFill>
                  <a:srgbClr val="FF0000"/>
                </a:solidFill>
              </a:rPr>
              <a:t>, </a:t>
            </a:r>
            <a:r>
              <a:rPr lang="uk-UA" dirty="0" err="1" smtClean="0">
                <a:solidFill>
                  <a:srgbClr val="FF0000"/>
                </a:solidFill>
              </a:rPr>
              <a:t>-то</a:t>
            </a:r>
            <a:r>
              <a:rPr lang="uk-UA" dirty="0" smtClean="0">
                <a:solidFill>
                  <a:srgbClr val="FF0000"/>
                </a:solidFill>
              </a:rPr>
              <a:t>, </a:t>
            </a:r>
            <a:r>
              <a:rPr lang="uk-UA" dirty="0" err="1" smtClean="0">
                <a:solidFill>
                  <a:srgbClr val="FF0000"/>
                </a:solidFill>
              </a:rPr>
              <a:t>-таки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i="1" dirty="0" smtClean="0">
                <a:latin typeface="Book Antiqua" pitchFamily="18" charset="0"/>
              </a:rPr>
              <a:t>(будь-коли, будь-як, коли-небудь, будь-де, куди-небудь, </a:t>
            </a:r>
            <a:r>
              <a:rPr lang="uk-UA" i="1" dirty="0" err="1" smtClean="0">
                <a:latin typeface="Book Antiqua" pitchFamily="18" charset="0"/>
              </a:rPr>
              <a:t>як-небуть</a:t>
            </a:r>
            <a:r>
              <a:rPr lang="uk-UA" i="1" dirty="0" smtClean="0">
                <a:latin typeface="Book Antiqua" pitchFamily="18" charset="0"/>
              </a:rPr>
              <a:t>, як-небудь, казна-де, хтозна-коли, тільки-но, де-то, якось-то, як-от, так-таки, знов-таки, хтозна-куди тощо);</a:t>
            </a:r>
          </a:p>
          <a:p>
            <a:pPr marL="714375" indent="-442913">
              <a:buNone/>
            </a:pPr>
            <a:r>
              <a:rPr lang="uk-UA" i="1" dirty="0" smtClean="0">
                <a:latin typeface="Book Antiqua" pitchFamily="18" charset="0"/>
              </a:rPr>
              <a:t>Б) </a:t>
            </a:r>
            <a:r>
              <a:rPr lang="uk-UA" dirty="0" smtClean="0">
                <a:solidFill>
                  <a:srgbClr val="FF0000"/>
                </a:solidFill>
                <a:latin typeface="Book Antiqua" pitchFamily="18" charset="0"/>
              </a:rPr>
              <a:t>повторенням слів або основ слів</a:t>
            </a:r>
            <a:r>
              <a:rPr lang="uk-UA" dirty="0" smtClean="0">
                <a:latin typeface="Book Antiqua" pitchFamily="18" charset="0"/>
              </a:rPr>
              <a:t> </a:t>
            </a:r>
            <a:r>
              <a:rPr lang="uk-UA" i="1" dirty="0" smtClean="0">
                <a:latin typeface="Book Antiqua" pitchFamily="18" charset="0"/>
              </a:rPr>
              <a:t>(близько-близько, далеко-далеченько, ледве-ледве, тихо-тихесенько, хоч-не-хоч, віч-на-віч, пліч-о-пліч, де-не-де, колись-не-колись, ледве-ледве тощо).</a:t>
            </a:r>
          </a:p>
          <a:p>
            <a:pPr marL="714375" indent="-442913">
              <a:buNone/>
            </a:pPr>
            <a:r>
              <a:rPr lang="uk-UA" i="1" dirty="0" smtClean="0">
                <a:latin typeface="Book Antiqua" pitchFamily="18" charset="0"/>
              </a:rPr>
              <a:t>В) </a:t>
            </a:r>
            <a:r>
              <a:rPr lang="uk-UA" dirty="0" smtClean="0">
                <a:solidFill>
                  <a:srgbClr val="FF0000"/>
                </a:solidFill>
                <a:latin typeface="Book Antiqua" pitchFamily="18" charset="0"/>
              </a:rPr>
              <a:t>сполученням двох синонімічних чи антонімічних слів </a:t>
            </a:r>
            <a:r>
              <a:rPr lang="uk-UA" i="1" dirty="0" smtClean="0">
                <a:latin typeface="Book Antiqua" pitchFamily="18" charset="0"/>
              </a:rPr>
              <a:t>(часто-густо, тишком-нишком, зроду-віку, видимо-невидимо, більш-менш тощо).</a:t>
            </a:r>
            <a:endParaRPr lang="ru-RU" i="1" dirty="0"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02776" cy="112474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rgbClr val="FFFF00"/>
                </a:solidFill>
              </a:rPr>
              <a:t>Пишуться ЧЕРЕЗ ДЕФІС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3" cy="55446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indent="42863">
              <a:buNone/>
            </a:pPr>
            <a:r>
              <a:rPr lang="uk-UA" dirty="0" smtClean="0"/>
              <a:t>Прислівники, які утворилися:</a:t>
            </a:r>
          </a:p>
          <a:p>
            <a:pPr marL="714375" indent="-442913">
              <a:buNone/>
            </a:pPr>
            <a:r>
              <a:rPr lang="uk-UA" dirty="0" smtClean="0"/>
              <a:t>Г) </a:t>
            </a:r>
            <a:r>
              <a:rPr lang="uk-UA" dirty="0" smtClean="0">
                <a:solidFill>
                  <a:srgbClr val="FF0000"/>
                </a:solidFill>
              </a:rPr>
              <a:t>сполученням прикметника, займенника з прийменником-префіксом </a:t>
            </a:r>
            <a:r>
              <a:rPr lang="uk-UA" dirty="0" err="1" smtClean="0">
                <a:solidFill>
                  <a:srgbClr val="FF0000"/>
                </a:solidFill>
              </a:rPr>
              <a:t>по-</a:t>
            </a:r>
            <a:r>
              <a:rPr lang="uk-UA" dirty="0" smtClean="0">
                <a:solidFill>
                  <a:srgbClr val="FF0000"/>
                </a:solidFill>
              </a:rPr>
              <a:t> і суфіксами </a:t>
            </a:r>
            <a:r>
              <a:rPr lang="uk-UA" dirty="0" err="1" smtClean="0">
                <a:solidFill>
                  <a:srgbClr val="FF0000"/>
                </a:solidFill>
              </a:rPr>
              <a:t>–ому</a:t>
            </a:r>
            <a:r>
              <a:rPr lang="uk-UA" dirty="0" smtClean="0">
                <a:solidFill>
                  <a:srgbClr val="FF0000"/>
                </a:solidFill>
              </a:rPr>
              <a:t>, </a:t>
            </a:r>
            <a:r>
              <a:rPr lang="uk-UA" dirty="0" err="1" smtClean="0">
                <a:solidFill>
                  <a:srgbClr val="FF0000"/>
                </a:solidFill>
              </a:rPr>
              <a:t>-єму</a:t>
            </a:r>
            <a:r>
              <a:rPr lang="uk-UA" dirty="0" smtClean="0">
                <a:solidFill>
                  <a:srgbClr val="FF0000"/>
                </a:solidFill>
              </a:rPr>
              <a:t>, -й</a:t>
            </a:r>
            <a:r>
              <a:rPr lang="uk-UA" dirty="0" smtClean="0"/>
              <a:t> (</a:t>
            </a:r>
            <a:r>
              <a:rPr lang="uk-UA" i="1" dirty="0" smtClean="0">
                <a:latin typeface="Book Antiqua" pitchFamily="18" charset="0"/>
              </a:rPr>
              <a:t>по-батьківськи; по-моєму, по-твоєму, по-товариському, по-нашому, по-французьки, по-людськи, по-латині</a:t>
            </a:r>
            <a:r>
              <a:rPr lang="uk-UA" dirty="0" smtClean="0"/>
              <a:t>);</a:t>
            </a:r>
          </a:p>
          <a:p>
            <a:pPr marL="714375" indent="-442913">
              <a:buNone/>
            </a:pPr>
            <a:r>
              <a:rPr lang="uk-UA" i="1" dirty="0" smtClean="0">
                <a:latin typeface="Book Antiqua" pitchFamily="18" charset="0"/>
              </a:rPr>
              <a:t>Д) </a:t>
            </a:r>
            <a:r>
              <a:rPr lang="uk-UA" dirty="0" smtClean="0">
                <a:solidFill>
                  <a:srgbClr val="FF0000"/>
                </a:solidFill>
                <a:latin typeface="Book Antiqua" pitchFamily="18" charset="0"/>
              </a:rPr>
              <a:t>сполученням порядкового числівника з прийменником по </a:t>
            </a:r>
            <a:r>
              <a:rPr lang="uk-UA" i="1" dirty="0" smtClean="0">
                <a:latin typeface="Book Antiqua" pitchFamily="18" charset="0"/>
              </a:rPr>
              <a:t>(по-перше, по-третє, по-восьме тощо).</a:t>
            </a:r>
            <a:endParaRPr lang="ru-RU" i="1" dirty="0"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02776" cy="112474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rgbClr val="FFFF00"/>
                </a:solidFill>
              </a:rPr>
              <a:t>Пишуться ОКРЕМО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3" cy="55446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indent="42863">
              <a:buNone/>
            </a:pPr>
            <a:r>
              <a:rPr lang="uk-UA" dirty="0" smtClean="0">
                <a:solidFill>
                  <a:srgbClr val="FF0000"/>
                </a:solidFill>
              </a:rPr>
              <a:t>Прислівникові сполучення іменника та прийменника, в яких ці слова помітно зберігають значення своєї частини мови, через що такі сполучення ще не повністю перейшли до розряду прислівників </a:t>
            </a:r>
            <a:r>
              <a:rPr lang="uk-UA" dirty="0" smtClean="0"/>
              <a:t>(</a:t>
            </a:r>
            <a:r>
              <a:rPr lang="uk-UA" i="1" dirty="0" smtClean="0">
                <a:latin typeface="Book Antiqua" pitchFamily="18" charset="0"/>
              </a:rPr>
              <a:t>без кінця, до речі, з радості, з горя, на щастя, рік у рік, день у день, раз у раз, з боку на бік</a:t>
            </a:r>
            <a:r>
              <a:rPr lang="uk-UA" dirty="0" smtClean="0"/>
              <a:t> тощо);</a:t>
            </a:r>
          </a:p>
          <a:p>
            <a:pPr indent="42863">
              <a:buNone/>
            </a:pPr>
            <a:endParaRPr lang="uk-UA" i="1" dirty="0" smtClean="0">
              <a:latin typeface="Book Antiqua" pitchFamily="18" charset="0"/>
            </a:endParaRPr>
          </a:p>
          <a:p>
            <a:pPr indent="42863">
              <a:buNone/>
            </a:pPr>
            <a:r>
              <a:rPr lang="uk-UA" dirty="0" smtClean="0">
                <a:solidFill>
                  <a:srgbClr val="FF0000"/>
                </a:solidFill>
                <a:latin typeface="Book Antiqua" pitchFamily="18" charset="0"/>
              </a:rPr>
              <a:t>Прислівникові сполучення слів у формах називного й орудного відмінків однини </a:t>
            </a:r>
            <a:r>
              <a:rPr lang="uk-UA" i="1" dirty="0" smtClean="0">
                <a:latin typeface="Book Antiqua" pitchFamily="18" charset="0"/>
              </a:rPr>
              <a:t>(кінець кінцем, один одним, сама самотою), а також вирази в основному, в цілому та ін.</a:t>
            </a:r>
            <a:endParaRPr lang="ru-RU" i="1" dirty="0"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02776" cy="112474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rgbClr val="FFFF00"/>
                </a:solidFill>
              </a:rPr>
              <a:t>Пишуться РАЗОМ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3" cy="55446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indent="42863">
              <a:buNone/>
            </a:pPr>
            <a:r>
              <a:rPr lang="uk-UA" dirty="0" smtClean="0"/>
              <a:t>Прислівники, які утворилися:</a:t>
            </a:r>
          </a:p>
          <a:p>
            <a:pPr marL="714375" indent="-442913">
              <a:buNone/>
            </a:pPr>
            <a:r>
              <a:rPr lang="uk-UA" dirty="0" smtClean="0"/>
              <a:t>А) </a:t>
            </a:r>
            <a:r>
              <a:rPr lang="uk-UA" dirty="0" smtClean="0">
                <a:solidFill>
                  <a:srgbClr val="FF0000"/>
                </a:solidFill>
              </a:rPr>
              <a:t>сполученням іменника з прийменником </a:t>
            </a:r>
            <a:r>
              <a:rPr lang="uk-UA" dirty="0" smtClean="0"/>
              <a:t>(</a:t>
            </a:r>
            <a:r>
              <a:rPr lang="uk-UA" i="1" dirty="0" smtClean="0">
                <a:latin typeface="Book Antiqua" pitchFamily="18" charset="0"/>
              </a:rPr>
              <a:t>безвісти, вголос, вдосвіта, вранці, догори, збоку, знизу, восени, надвечір, поволі, зараз, зверху</a:t>
            </a:r>
            <a:r>
              <a:rPr lang="uk-UA" dirty="0" smtClean="0">
                <a:latin typeface="Book Antiqua" pitchFamily="18" charset="0"/>
              </a:rPr>
              <a:t> </a:t>
            </a:r>
            <a:r>
              <a:rPr lang="uk-UA" dirty="0" smtClean="0"/>
              <a:t>тощо);</a:t>
            </a:r>
          </a:p>
          <a:p>
            <a:pPr marL="714375" indent="-442913">
              <a:buNone/>
            </a:pPr>
            <a:r>
              <a:rPr lang="uk-UA" dirty="0" smtClean="0"/>
              <a:t>Б) </a:t>
            </a:r>
            <a:r>
              <a:rPr lang="uk-UA" dirty="0" smtClean="0">
                <a:solidFill>
                  <a:srgbClr val="FF0000"/>
                </a:solidFill>
              </a:rPr>
              <a:t>сполученням колишнього короткого прикметника з прийменником </a:t>
            </a:r>
            <a:r>
              <a:rPr lang="uk-UA" dirty="0" smtClean="0"/>
              <a:t>(</a:t>
            </a:r>
            <a:r>
              <a:rPr lang="uk-UA" i="1" dirty="0" smtClean="0">
                <a:latin typeface="Book Antiqua" pitchFamily="18" charset="0"/>
              </a:rPr>
              <a:t>здалека, зблизька, здавна, зрідка, зокрема, стиха, допізна, зліва, знову, напевне, нарізно</a:t>
            </a:r>
            <a:r>
              <a:rPr lang="uk-UA" i="1" dirty="0" smtClean="0"/>
              <a:t> </a:t>
            </a:r>
            <a:r>
              <a:rPr lang="uk-UA" dirty="0" smtClean="0"/>
              <a:t>та ін.);</a:t>
            </a:r>
          </a:p>
          <a:p>
            <a:pPr marL="714375" indent="-442913">
              <a:buNone/>
            </a:pPr>
            <a:r>
              <a:rPr lang="uk-UA" dirty="0" smtClean="0"/>
              <a:t>В) </a:t>
            </a:r>
            <a:r>
              <a:rPr lang="uk-UA" dirty="0" smtClean="0">
                <a:solidFill>
                  <a:srgbClr val="FF0000"/>
                </a:solidFill>
              </a:rPr>
              <a:t>сполученням числівника з прийменником </a:t>
            </a:r>
            <a:r>
              <a:rPr lang="uk-UA" dirty="0" smtClean="0"/>
              <a:t>(</a:t>
            </a:r>
            <a:r>
              <a:rPr lang="uk-UA" i="1" dirty="0" smtClean="0">
                <a:latin typeface="Book Antiqua" pitchFamily="18" charset="0"/>
              </a:rPr>
              <a:t>вперше, спершу, заодно, поодинці, вдруге, втретє, вдвоє, втроє, вчетверо, надвоє, натроє, уп’ятьох, ушістьох </a:t>
            </a:r>
            <a:r>
              <a:rPr lang="uk-UA" dirty="0" smtClean="0"/>
              <a:t>та ін.);</a:t>
            </a:r>
          </a:p>
          <a:p>
            <a:pPr marL="714375" indent="-442913">
              <a:buNone/>
            </a:pPr>
            <a:r>
              <a:rPr lang="uk-UA" dirty="0" smtClean="0"/>
              <a:t>Г) </a:t>
            </a:r>
            <a:r>
              <a:rPr lang="uk-UA" dirty="0" smtClean="0">
                <a:solidFill>
                  <a:srgbClr val="FF0000"/>
                </a:solidFill>
              </a:rPr>
              <a:t>сполученням займенника з прийменником </a:t>
            </a:r>
            <a:r>
              <a:rPr lang="uk-UA" dirty="0" smtClean="0"/>
              <a:t>(</a:t>
            </a:r>
            <a:r>
              <a:rPr lang="uk-UA" i="1" dirty="0" smtClean="0">
                <a:latin typeface="Book Antiqua" pitchFamily="18" charset="0"/>
              </a:rPr>
              <a:t>нащо, навіщо, передусім, внічию</a:t>
            </a:r>
            <a:r>
              <a:rPr lang="uk-UA" dirty="0" smtClean="0"/>
              <a:t>; </a:t>
            </a:r>
            <a:r>
              <a:rPr lang="uk-UA" b="1" dirty="0" smtClean="0"/>
              <a:t>але: </a:t>
            </a:r>
            <a:r>
              <a:rPr lang="uk-UA" b="1" i="1" dirty="0" smtClean="0">
                <a:solidFill>
                  <a:srgbClr val="FFFF00"/>
                </a:solidFill>
                <a:latin typeface="Book Antiqua" pitchFamily="18" charset="0"/>
              </a:rPr>
              <a:t>до чого, за що, при цьому</a:t>
            </a:r>
            <a:r>
              <a:rPr lang="uk-UA" dirty="0" smtClean="0"/>
              <a:t>);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02776" cy="112474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rgbClr val="FFFF00"/>
                </a:solidFill>
              </a:rPr>
              <a:t>Пишуться РАЗОМ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3" cy="55446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714375" indent="-442913">
              <a:buNone/>
            </a:pPr>
            <a:r>
              <a:rPr lang="uk-UA" dirty="0" smtClean="0"/>
              <a:t>Д) </a:t>
            </a:r>
            <a:r>
              <a:rPr lang="uk-UA" dirty="0" smtClean="0">
                <a:solidFill>
                  <a:srgbClr val="FF0000"/>
                </a:solidFill>
              </a:rPr>
              <a:t>сполученням прислівника з прийменником </a:t>
            </a:r>
            <a:r>
              <a:rPr lang="uk-UA" dirty="0" smtClean="0"/>
              <a:t>(</a:t>
            </a:r>
            <a:r>
              <a:rPr lang="uk-UA" i="1" dirty="0" smtClean="0">
                <a:latin typeface="Book Antiqua" pitchFamily="18" charset="0"/>
              </a:rPr>
              <a:t>віднині, донині, забагато, задовго, набагато, надалі, надовго, назавжди, наскрізь, насправді, повсюди, подекуди, потроху та ін.; </a:t>
            </a:r>
            <a:r>
              <a:rPr lang="uk-UA" dirty="0" smtClean="0">
                <a:latin typeface="Book Antiqua" pitchFamily="18" charset="0"/>
              </a:rPr>
              <a:t>але:</a:t>
            </a:r>
            <a:r>
              <a:rPr lang="uk-UA" i="1" dirty="0" smtClean="0">
                <a:latin typeface="Book Antiqua" pitchFamily="18" charset="0"/>
              </a:rPr>
              <a:t> </a:t>
            </a:r>
            <a:r>
              <a:rPr lang="uk-UA" i="1" dirty="0" smtClean="0">
                <a:solidFill>
                  <a:srgbClr val="FFFF00"/>
                </a:solidFill>
                <a:latin typeface="Book Antiqua" pitchFamily="18" charset="0"/>
              </a:rPr>
              <a:t>до завтра, на потім, на </a:t>
            </a:r>
            <a:r>
              <a:rPr lang="uk-UA" i="1" dirty="0" err="1" smtClean="0">
                <a:solidFill>
                  <a:srgbClr val="FFFF00"/>
                </a:solidFill>
                <a:latin typeface="Book Antiqua" pitchFamily="18" charset="0"/>
              </a:rPr>
              <a:t>“ура”</a:t>
            </a:r>
            <a:r>
              <a:rPr lang="uk-UA" i="1" dirty="0" smtClean="0">
                <a:latin typeface="Book Antiqua" pitchFamily="18" charset="0"/>
              </a:rPr>
              <a:t>);</a:t>
            </a:r>
          </a:p>
          <a:p>
            <a:pPr marL="714375" indent="-442913">
              <a:buNone/>
            </a:pPr>
            <a:r>
              <a:rPr lang="uk-UA" dirty="0" smtClean="0"/>
              <a:t>Е) </a:t>
            </a:r>
            <a:r>
              <a:rPr lang="uk-UA" dirty="0" smtClean="0">
                <a:solidFill>
                  <a:srgbClr val="FF0000"/>
                </a:solidFill>
              </a:rPr>
              <a:t>сполученням будь-якої частини мови з кількома прийменниками</a:t>
            </a:r>
            <a:r>
              <a:rPr lang="uk-UA" dirty="0" smtClean="0"/>
              <a:t> (</a:t>
            </a:r>
            <a:r>
              <a:rPr lang="uk-UA" i="1" dirty="0" smtClean="0">
                <a:latin typeface="Book Antiqua" pitchFamily="18" charset="0"/>
              </a:rPr>
              <a:t>вдосвіта, завдовжки, напередодні, навпростець, навкруги, навколо, навприсядки, наприкінці, напоготові, позавчора, спідлоба</a:t>
            </a:r>
            <a:r>
              <a:rPr lang="uk-UA" dirty="0" smtClean="0"/>
              <a:t> та ін.)</a:t>
            </a:r>
          </a:p>
          <a:p>
            <a:pPr marL="714375" indent="-442913">
              <a:buNone/>
            </a:pPr>
            <a:r>
              <a:rPr lang="uk-UA" dirty="0" smtClean="0"/>
              <a:t>Є) </a:t>
            </a:r>
            <a:r>
              <a:rPr lang="uk-UA" dirty="0" smtClean="0">
                <a:solidFill>
                  <a:srgbClr val="FF0000"/>
                </a:solidFill>
              </a:rPr>
              <a:t>з кількох основ (з прийменником чи без нього) </a:t>
            </a:r>
            <a:r>
              <a:rPr lang="uk-UA" dirty="0" smtClean="0"/>
              <a:t>(</a:t>
            </a:r>
            <a:r>
              <a:rPr lang="uk-UA" i="1" dirty="0" smtClean="0">
                <a:latin typeface="Book Antiqua" pitchFamily="18" charset="0"/>
              </a:rPr>
              <a:t>обабіч, босоніж, мимоволі, мимохідь, </a:t>
            </a:r>
            <a:r>
              <a:rPr lang="uk-UA" i="1" dirty="0" err="1" smtClean="0">
                <a:latin typeface="Book Antiqua" pitchFamily="18" charset="0"/>
              </a:rPr>
              <a:t>мимохітьправоруч</a:t>
            </a:r>
            <a:r>
              <a:rPr lang="uk-UA" i="1" dirty="0" smtClean="0">
                <a:latin typeface="Book Antiqua" pitchFamily="18" charset="0"/>
              </a:rPr>
              <a:t>, ліворуч, насамперед, </a:t>
            </a:r>
            <a:r>
              <a:rPr lang="uk-UA" i="1" dirty="0" err="1" smtClean="0">
                <a:latin typeface="Book Antiqua" pitchFamily="18" charset="0"/>
              </a:rPr>
              <a:t>нашвидкоруч</a:t>
            </a:r>
            <a:r>
              <a:rPr lang="uk-UA" i="1" dirty="0" smtClean="0">
                <a:latin typeface="Book Antiqua" pitchFamily="18" charset="0"/>
              </a:rPr>
              <a:t>, привселюдно, чимдуж, стрімголов </a:t>
            </a:r>
            <a:r>
              <a:rPr lang="uk-UA" dirty="0" smtClean="0"/>
              <a:t>тощо);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02776" cy="112474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rgbClr val="FFFF00"/>
                </a:solidFill>
              </a:rPr>
              <a:t>Пишуться РАЗОМ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3" cy="25922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714375" indent="-442913">
              <a:buNone/>
            </a:pPr>
            <a:r>
              <a:rPr lang="uk-UA" dirty="0" smtClean="0"/>
              <a:t>Ж) </a:t>
            </a:r>
            <a:r>
              <a:rPr lang="uk-UA" dirty="0" smtClean="0">
                <a:solidFill>
                  <a:srgbClr val="FF0000"/>
                </a:solidFill>
              </a:rPr>
              <a:t>сполученням різних частин мови з частками </a:t>
            </a:r>
            <a:r>
              <a:rPr lang="uk-UA" b="1" i="1" dirty="0" smtClean="0">
                <a:solidFill>
                  <a:srgbClr val="FF0000"/>
                </a:solidFill>
              </a:rPr>
              <a:t>аби, ані, де, чи, що, як </a:t>
            </a:r>
            <a:r>
              <a:rPr lang="uk-UA" dirty="0" smtClean="0"/>
              <a:t>(</a:t>
            </a:r>
            <a:r>
              <a:rPr lang="uk-UA" i="1" dirty="0" smtClean="0">
                <a:latin typeface="Book Antiqua" pitchFamily="18" charset="0"/>
              </a:rPr>
              <a:t>абикуди, абияк, аніскільки, анітрохи, аніяк, дедалі, деколи, декуди, чимало, щовечора, щотижня, щонайдовше, якомога, якраз, якнайбільше, якнайдужче, </a:t>
            </a:r>
            <a:r>
              <a:rPr lang="uk-UA" i="1" dirty="0" err="1" smtClean="0">
                <a:latin typeface="Book Antiqua" pitchFamily="18" charset="0"/>
              </a:rPr>
              <a:t>щоякнайдужче</a:t>
            </a:r>
            <a:r>
              <a:rPr lang="uk-UA" dirty="0" smtClean="0"/>
              <a:t> тощо (але: </a:t>
            </a:r>
            <a:r>
              <a:rPr lang="uk-UA" i="1" dirty="0" smtClean="0">
                <a:solidFill>
                  <a:srgbClr val="FFFF00"/>
                </a:solidFill>
                <a:latin typeface="Book Antiqua" pitchFamily="18" charset="0"/>
              </a:rPr>
              <a:t>дарма що, чи що, хіба що, тільки що, поки що, як коли, як слід, як треба</a:t>
            </a:r>
            <a:r>
              <a:rPr lang="uk-UA" dirty="0" smtClean="0"/>
              <a:t>)).</a:t>
            </a:r>
          </a:p>
          <a:p>
            <a:pPr marL="714375" indent="-442913">
              <a:buNone/>
            </a:pPr>
            <a:endParaRPr lang="uk-UA" dirty="0" smtClean="0"/>
          </a:p>
          <a:p>
            <a:pPr marL="714375" indent="-442913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04856" cy="1431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Запам’ятайте написання </a:t>
            </a:r>
            <a:r>
              <a:rPr lang="uk-UA" b="1" dirty="0" err="1" smtClean="0">
                <a:solidFill>
                  <a:srgbClr val="FF0000"/>
                </a:solidFill>
              </a:rPr>
              <a:t>прислівників.З</a:t>
            </a:r>
            <a:r>
              <a:rPr lang="uk-UA" b="1" dirty="0" smtClean="0">
                <a:solidFill>
                  <a:srgbClr val="FF0000"/>
                </a:solidFill>
              </a:rPr>
              <a:t> кількома словами складіть речення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132856"/>
            <a:ext cx="7776863" cy="4343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128588">
              <a:buNone/>
            </a:pPr>
            <a:r>
              <a:rPr lang="uk-UA" sz="3200" b="1" i="1" dirty="0" smtClean="0">
                <a:latin typeface="Book Antiqua" pitchFamily="18" charset="0"/>
              </a:rPr>
              <a:t>Без мети, без смаку, без упину, в цілості, до вподоби, до краю, до лиха, до ноги, до пуття, до решти, до смаку, за кордоном, на видноті,             на </a:t>
            </a:r>
            <a:r>
              <a:rPr lang="uk-UA" sz="3200" b="1" i="1" dirty="0" err="1" smtClean="0">
                <a:latin typeface="Book Antiqua" pitchFamily="18" charset="0"/>
              </a:rPr>
              <a:t>відшибі</a:t>
            </a:r>
            <a:r>
              <a:rPr lang="uk-UA" sz="3200" b="1" i="1" dirty="0" smtClean="0">
                <a:latin typeface="Book Antiqua" pitchFamily="18" charset="0"/>
              </a:rPr>
              <a:t>, на диво, на зразок,               на самоті, на світанку, на сміх,              під час, по змозі, по суті, по черзі,              по щирості, у вічі, через силу,               у сто </a:t>
            </a:r>
            <a:r>
              <a:rPr lang="uk-UA" sz="3200" b="1" i="1" dirty="0" err="1" smtClean="0">
                <a:latin typeface="Book Antiqua" pitchFamily="18" charset="0"/>
              </a:rPr>
              <a:t>крат</a:t>
            </a:r>
            <a:r>
              <a:rPr lang="uk-UA" sz="3200" b="1" i="1" dirty="0" smtClean="0">
                <a:latin typeface="Book Antiqua" pitchFamily="18" charset="0"/>
              </a:rPr>
              <a:t>.</a:t>
            </a:r>
            <a:endParaRPr lang="ru-RU" sz="3200" b="1" i="1" dirty="0"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920880" cy="114300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Спишіть, розкриваючи дужки і розподіляючи словосполучення на дві </a:t>
            </a:r>
            <a:r>
              <a:rPr lang="uk-UA" sz="2400" dirty="0" smtClean="0">
                <a:solidFill>
                  <a:srgbClr val="FF0000"/>
                </a:solidFill>
              </a:rPr>
              <a:t>групи</a:t>
            </a:r>
            <a:r>
              <a:rPr lang="uk-UA" sz="2400" dirty="0" smtClean="0">
                <a:solidFill>
                  <a:srgbClr val="FF0000"/>
                </a:solidFill>
              </a:rPr>
              <a:t> </a:t>
            </a:r>
            <a:r>
              <a:rPr lang="uk-UA" sz="2400" dirty="0" smtClean="0">
                <a:solidFill>
                  <a:srgbClr val="FF0000"/>
                </a:solidFill>
              </a:rPr>
              <a:t>: разом, окремо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132856"/>
            <a:ext cx="8496944" cy="36724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128588">
              <a:lnSpc>
                <a:spcPct val="150000"/>
              </a:lnSpc>
              <a:buNone/>
            </a:pPr>
            <a:r>
              <a:rPr lang="uk-UA" dirty="0" smtClean="0"/>
              <a:t>Йти (на) зустріч гостям, прийти (на) зустріч випускників; зібратися (у) п’ятьох, (у) п’ятьох друзів; зібратися (в) купі, (в) купі піску; взяти (за) багато, (за) багато днів; прийти (до) дому батька, приносити (до) дому; (в) друге вікно, прийти (в) друге.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кстура дерева 16 х 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2801115" id="{6D802E96-7B24-457C-A326-69AF839D4486}" vid="{C3FFE3C6-9A62-4BEA-9FE0-A8BC12B9BCC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tf02801115</Template>
  <TotalTime>259</TotalTime>
  <Words>792</Words>
  <Application>Microsoft Office PowerPoint</Application>
  <PresentationFormat>Экран (4:3)</PresentationFormat>
  <Paragraphs>33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Текстура дерева 16 х 9</vt:lpstr>
      <vt:lpstr>ПРАВОПИС ПРИСЛІВНИКІВ</vt:lpstr>
      <vt:lpstr>Пишуться ЧЕРЕЗ ДЕФІС</vt:lpstr>
      <vt:lpstr>Пишуться ЧЕРЕЗ ДЕФІС</vt:lpstr>
      <vt:lpstr>Пишуться ОКРЕМО</vt:lpstr>
      <vt:lpstr>Пишуться РАЗОМ</vt:lpstr>
      <vt:lpstr>Пишуться РАЗОМ</vt:lpstr>
      <vt:lpstr>Пишуться РАЗОМ</vt:lpstr>
      <vt:lpstr>Запам’ятайте написання прислівників.З кількома словами складіть речення</vt:lpstr>
      <vt:lpstr>Спишіть, розкриваючи дужки і розподіляючи словосполучення на дві групи : разом, окремо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 ПРИСЛІВНИКІВ</dc:title>
  <dc:creator>user</dc:creator>
  <cp:lastModifiedBy>User</cp:lastModifiedBy>
  <cp:revision>29</cp:revision>
  <dcterms:created xsi:type="dcterms:W3CDTF">2018-02-08T20:41:17Z</dcterms:created>
  <dcterms:modified xsi:type="dcterms:W3CDTF">2020-05-16T10:27:33Z</dcterms:modified>
</cp:coreProperties>
</file>