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5" r:id="rId4"/>
    <p:sldId id="259" r:id="rId5"/>
    <p:sldId id="265" r:id="rId6"/>
    <p:sldId id="274" r:id="rId7"/>
    <p:sldId id="273" r:id="rId8"/>
    <p:sldId id="276" r:id="rId9"/>
    <p:sldId id="277" r:id="rId10"/>
    <p:sldId id="278" r:id="rId11"/>
    <p:sldId id="279" r:id="rId12"/>
    <p:sldId id="280" r:id="rId13"/>
    <p:sldId id="269" r:id="rId14"/>
    <p:sldId id="281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8397F-5269-4100-AFAD-FE8D67DA3589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466F1-19F2-4CEC-8D78-412D79FDDD2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772400" cy="2376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Правопис слів</a:t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іншомовного походження. Правило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“дев</a:t>
            </a:r>
            <a:r>
              <a:rPr lang="uk-UA" b="1" dirty="0" err="1" smtClean="0">
                <a:latin typeface="Times New Roman"/>
                <a:cs typeface="Times New Roman"/>
              </a:rPr>
              <a:t>’ятки”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03805" y="4509120"/>
            <a:ext cx="3960571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Група №6</a:t>
            </a:r>
          </a:p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Дата: 25.04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l="23916" t="50670" r="25000" b="4916"/>
          <a:stretch>
            <a:fillRect/>
          </a:stretch>
        </p:blipFill>
        <p:spPr bwMode="auto">
          <a:xfrm>
            <a:off x="323528" y="1052736"/>
            <a:ext cx="8348417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 l="28641" t="24210" r="30607" b="50275"/>
          <a:stretch>
            <a:fillRect/>
          </a:stretch>
        </p:blipFill>
        <p:spPr bwMode="auto">
          <a:xfrm>
            <a:off x="683568" y="0"/>
            <a:ext cx="754483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 l="5113" t="32990" r="37597" b="28265"/>
          <a:stretch>
            <a:fillRect/>
          </a:stretch>
        </p:blipFill>
        <p:spPr bwMode="auto">
          <a:xfrm>
            <a:off x="251520" y="2780928"/>
            <a:ext cx="868838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l="29822" t="28935" r="31197" b="10000"/>
          <a:stretch>
            <a:fillRect/>
          </a:stretch>
        </p:blipFill>
        <p:spPr bwMode="auto">
          <a:xfrm>
            <a:off x="1259632" y="0"/>
            <a:ext cx="6738273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sz="4000" dirty="0" smtClean="0"/>
              <a:t> </a:t>
            </a:r>
            <a:r>
              <a:rPr lang="uk-UA" sz="4000" dirty="0" smtClean="0"/>
              <a:t> </a:t>
            </a:r>
            <a:endParaRPr lang="ru-RU" sz="4000" dirty="0" smtClean="0">
              <a:latin typeface="Bookman Old Style" pitchFamily="18" charset="0"/>
            </a:endParaRPr>
          </a:p>
          <a:p>
            <a:r>
              <a:rPr lang="uk-UA" sz="4000" b="1" dirty="0" smtClean="0">
                <a:latin typeface="Bookman Old Style" pitchFamily="18" charset="0"/>
              </a:rPr>
              <a:t>1.</a:t>
            </a:r>
            <a:r>
              <a:rPr lang="ru-RU" sz="4000" b="1" dirty="0" smtClean="0">
                <a:latin typeface="Bookman Old Style" pitchFamily="18" charset="0"/>
              </a:rPr>
              <a:t> </a:t>
            </a:r>
            <a:r>
              <a:rPr lang="ru-RU" sz="4000" b="1" dirty="0" err="1" smtClean="0">
                <a:latin typeface="Bookman Old Style" pitchFamily="18" charset="0"/>
              </a:rPr>
              <a:t>Перекладіть</a:t>
            </a:r>
            <a:r>
              <a:rPr lang="ru-RU" sz="4000" b="1" dirty="0" smtClean="0">
                <a:latin typeface="Bookman Old Style" pitchFamily="18" charset="0"/>
              </a:rPr>
              <a:t> </a:t>
            </a:r>
            <a:r>
              <a:rPr lang="ru-RU" sz="4000" b="1" dirty="0" err="1" smtClean="0">
                <a:latin typeface="Bookman Old Style" pitchFamily="18" charset="0"/>
              </a:rPr>
              <a:t>іншомовні</a:t>
            </a:r>
            <a:r>
              <a:rPr lang="ru-RU" sz="4000" b="1" dirty="0" smtClean="0">
                <a:latin typeface="Bookman Old Style" pitchFamily="18" charset="0"/>
              </a:rPr>
              <a:t> слова </a:t>
            </a:r>
            <a:r>
              <a:rPr lang="ru-RU" sz="4000" b="1" dirty="0" err="1" smtClean="0">
                <a:latin typeface="Bookman Old Style" pitchFamily="18" charset="0"/>
              </a:rPr>
              <a:t>українською</a:t>
            </a:r>
            <a:r>
              <a:rPr lang="ru-RU" sz="4000" b="1" dirty="0" smtClean="0">
                <a:latin typeface="Bookman Old Style" pitchFamily="18" charset="0"/>
              </a:rPr>
              <a:t> </a:t>
            </a:r>
            <a:r>
              <a:rPr lang="ru-RU" sz="4000" b="1" dirty="0" err="1" smtClean="0">
                <a:latin typeface="Bookman Old Style" pitchFamily="18" charset="0"/>
              </a:rPr>
              <a:t>мовою</a:t>
            </a:r>
            <a:r>
              <a:rPr lang="ru-RU" sz="4000" b="1" dirty="0" smtClean="0">
                <a:latin typeface="Bookman Old Style" pitchFamily="18" charset="0"/>
              </a:rPr>
              <a:t>, </a:t>
            </a:r>
            <a:r>
              <a:rPr lang="ru-RU" sz="4000" b="1" dirty="0" err="1" smtClean="0">
                <a:latin typeface="Bookman Old Style" pitchFamily="18" charset="0"/>
              </a:rPr>
              <a:t>поясніть</a:t>
            </a:r>
            <a:r>
              <a:rPr lang="ru-RU" sz="4000" b="1" dirty="0" smtClean="0">
                <a:latin typeface="Bookman Old Style" pitchFamily="18" charset="0"/>
              </a:rPr>
              <a:t> </a:t>
            </a:r>
            <a:r>
              <a:rPr lang="ru-RU" sz="4000" b="1" dirty="0" err="1" smtClean="0">
                <a:latin typeface="Bookman Old Style" pitchFamily="18" charset="0"/>
              </a:rPr>
              <a:t>їх</a:t>
            </a:r>
            <a:r>
              <a:rPr lang="ru-RU" sz="4000" b="1" dirty="0" smtClean="0">
                <a:latin typeface="Bookman Old Style" pitchFamily="18" charset="0"/>
              </a:rPr>
              <a:t> </a:t>
            </a:r>
            <a:r>
              <a:rPr lang="ru-RU" sz="4000" b="1" dirty="0" err="1" smtClean="0">
                <a:latin typeface="Bookman Old Style" pitchFamily="18" charset="0"/>
              </a:rPr>
              <a:t>правопис</a:t>
            </a:r>
            <a:r>
              <a:rPr lang="uk-UA" sz="4000" b="1" dirty="0" smtClean="0">
                <a:latin typeface="Bookman Old Style" pitchFamily="18" charset="0"/>
              </a:rPr>
              <a:t>, з 8 словами (на вибір) складіть речення.</a:t>
            </a:r>
            <a:endParaRPr lang="ru-RU" sz="4000" dirty="0" smtClean="0">
              <a:latin typeface="Bookman Old Style" pitchFamily="18" charset="0"/>
            </a:endParaRPr>
          </a:p>
          <a:p>
            <a:r>
              <a:rPr lang="ru-RU" sz="4000" dirty="0" smtClean="0">
                <a:latin typeface="Bookman Old Style" pitchFamily="18" charset="0"/>
              </a:rPr>
              <a:t>Коррупция, ассоциация, корреляция, коэффициент, </a:t>
            </a:r>
            <a:r>
              <a:rPr lang="ru-RU" sz="4000" i="1" dirty="0" smtClean="0">
                <a:latin typeface="Bookman Old Style" pitchFamily="18" charset="0"/>
              </a:rPr>
              <a:t>ассортимент</a:t>
            </a:r>
            <a:r>
              <a:rPr lang="ru-RU" sz="4000" dirty="0" smtClean="0">
                <a:latin typeface="Bookman Old Style" pitchFamily="18" charset="0"/>
              </a:rPr>
              <a:t>, ассигнование, концессия, классификация, варрант, </a:t>
            </a:r>
            <a:r>
              <a:rPr lang="ru-RU" sz="4000" i="1" dirty="0" smtClean="0">
                <a:latin typeface="Bookman Old Style" pitchFamily="18" charset="0"/>
              </a:rPr>
              <a:t>аккумуляция</a:t>
            </a:r>
            <a:r>
              <a:rPr lang="ru-RU" sz="4000" dirty="0" smtClean="0">
                <a:latin typeface="Bookman Old Style" pitchFamily="18" charset="0"/>
              </a:rPr>
              <a:t>,  </a:t>
            </a:r>
            <a:r>
              <a:rPr lang="ru-RU" sz="4000" i="1" dirty="0" smtClean="0">
                <a:latin typeface="Bookman Old Style" pitchFamily="18" charset="0"/>
              </a:rPr>
              <a:t>сумма</a:t>
            </a:r>
            <a:r>
              <a:rPr lang="ru-RU" sz="4000" dirty="0" smtClean="0">
                <a:latin typeface="Bookman Old Style" pitchFamily="18" charset="0"/>
              </a:rPr>
              <a:t>, регрессия, </a:t>
            </a:r>
            <a:r>
              <a:rPr lang="ru-RU" sz="4000" dirty="0" err="1" smtClean="0">
                <a:latin typeface="Bookman Old Style" pitchFamily="18" charset="0"/>
              </a:rPr>
              <a:t>офферта</a:t>
            </a:r>
            <a:r>
              <a:rPr lang="ru-RU" sz="4000" dirty="0" smtClean="0">
                <a:latin typeface="Bookman Old Style" pitchFamily="18" charset="0"/>
              </a:rPr>
              <a:t>,  </a:t>
            </a:r>
            <a:r>
              <a:rPr lang="ru-RU" sz="4000" i="1" dirty="0" smtClean="0">
                <a:latin typeface="Bookman Old Style" pitchFamily="18" charset="0"/>
              </a:rPr>
              <a:t>корреспондент</a:t>
            </a:r>
            <a:r>
              <a:rPr lang="ru-RU" sz="4000" dirty="0" smtClean="0">
                <a:latin typeface="Bookman Old Style" pitchFamily="18" charset="0"/>
              </a:rPr>
              <a:t>, индоссамент,  </a:t>
            </a:r>
            <a:r>
              <a:rPr lang="ru-RU" sz="4000" i="1" dirty="0" smtClean="0">
                <a:latin typeface="Bookman Old Style" pitchFamily="18" charset="0"/>
              </a:rPr>
              <a:t>коммерсант</a:t>
            </a:r>
            <a:r>
              <a:rPr lang="ru-RU" sz="4000" dirty="0" smtClean="0">
                <a:latin typeface="Bookman Old Style" pitchFamily="18" charset="0"/>
              </a:rPr>
              <a:t>.</a:t>
            </a:r>
            <a:endParaRPr lang="ru-RU" sz="4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67544" y="343689"/>
            <a:ext cx="8424936" cy="59093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2. Поставте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де потрібно, м’який знак чи апостроф у словах іншомовного походження.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Слова випишіть у три колонки: у першу – з м’яким знаком, у другу – з апострофом, у третю – без м’якого знака і апострофа. Поясніть правопис та значення поданих </a:t>
            </a:r>
            <a:r>
              <a:rPr kumimoji="0" lang="uk-UA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слів</a:t>
            </a:r>
            <a:r>
              <a:rPr kumimoji="0" lang="uk-UA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uk-UA" b="1" dirty="0" smtClean="0">
              <a:solidFill>
                <a:schemeClr val="tx1"/>
              </a:solidFill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Пхен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ян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,Х…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юстон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авен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…ю,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автопавіл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йон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прем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батал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йон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…юз,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юмінг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бутон…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єрка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,б…юро, вал…юта,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єкція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,вар…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єте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В…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єтнам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вол…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дез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…інформація,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…є,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дубл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яж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ютер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П…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ємонт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Ф…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єзоле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бар…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кон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юнктура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п…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юпітр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ютант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б…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єф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ар…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єргард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ател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…є, г…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яур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б…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язь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ранс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…європейський, ф…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юзеляж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верф…ю, порт…є,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шев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…йот,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…ю, Руж…є,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монпанс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…є., д…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юшес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ж…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урі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з…економити,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камарил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…я, конферанс…є, Мін…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юст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янс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ондз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кур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йоз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к…юрі,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Лавуаз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…є, л…юк, л…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ютня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мад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…яр,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барел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єф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мезал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янс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кон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…як, 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модел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Мол…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м…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юзик-хол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н…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юанс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 Н…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юфаундленд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п…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єдестал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порт…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преспап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…є, рант…є, Рив…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інтерв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…ю, б…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юджет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грав…юра, 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деб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…ют,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інтер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,к…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ювет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,ком.…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юніке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кон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юктивіт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кур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єр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к…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юре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Лур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…є,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Монтеск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…є, б…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юлетень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л…є.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916" t="22320" r="25000" b="40825"/>
          <a:stretch>
            <a:fillRect/>
          </a:stretch>
        </p:blipFill>
        <p:spPr bwMode="auto">
          <a:xfrm>
            <a:off x="323528" y="1052736"/>
            <a:ext cx="849694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472" t="31770" r="26472" b="28540"/>
          <a:stretch>
            <a:fillRect/>
          </a:stretch>
        </p:blipFill>
        <p:spPr bwMode="auto">
          <a:xfrm>
            <a:off x="0" y="1052736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3916" t="23265" r="25000" b="13421"/>
          <a:stretch>
            <a:fillRect/>
          </a:stretch>
        </p:blipFill>
        <p:spPr bwMode="auto">
          <a:xfrm>
            <a:off x="467544" y="404663"/>
            <a:ext cx="7776864" cy="602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uk-UA" dirty="0" smtClean="0"/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Всі загальні назви (слова з маленької букви) пишуться без подвоєнь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357298"/>
            <a:ext cx="4495800" cy="55007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аннали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(літопис),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бонна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(нянька),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брутто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(вага товару з упаковкою),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ванна 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(ванний),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мадонна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манна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(манний)(манна небесна, а не каша),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 err="1">
                <a:latin typeface="Times New Roman" pitchFamily="18" charset="0"/>
                <a:cs typeface="Times New Roman" pitchFamily="18" charset="0"/>
              </a:rPr>
              <a:t>мотто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(дотепний вислів, епіграф),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нетто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 (вага товару без упаковки),</a:t>
            </a:r>
          </a:p>
          <a:p>
            <a:pPr>
              <a:buFont typeface="Wingdings" pitchFamily="2" charset="2"/>
              <a:buChar char="Ø"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панна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uk-UA" sz="3400" b="1" dirty="0" smtClean="0">
                <a:latin typeface="Times New Roman" pitchFamily="18" charset="0"/>
                <a:cs typeface="Times New Roman" pitchFamily="18" charset="0"/>
              </a:rPr>
              <a:t>пенні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 (англійська копійка),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1968" y="1500150"/>
            <a:ext cx="4572032" cy="53578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тонна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білль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(законопроект),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булла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(грамота Папи Римського),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вілла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мулла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(мусульманський священик),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дурра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(рослина),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мірра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(смола).</a:t>
            </a:r>
          </a:p>
          <a:p>
            <a:pPr>
              <a:buFont typeface="Wingdings" pitchFamily="2" charset="2"/>
              <a:buChar char="Ø"/>
            </a:pP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Увага! Пишемо </a:t>
            </a:r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«мадонна», «донна» -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спільнокореневі, але </a:t>
            </a:r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«беладона»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(отруйна рослина)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61863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1. У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 </a:t>
            </a:r>
            <a:r>
              <a:rPr lang="ru-RU" dirty="0" err="1" smtClean="0"/>
              <a:t>іншомовного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не </a:t>
            </a:r>
            <a:r>
              <a:rPr lang="ru-RU" dirty="0" err="1" smtClean="0"/>
              <a:t>подвоюються</a:t>
            </a:r>
            <a:r>
              <a:rPr lang="ru-RU" dirty="0" smtClean="0"/>
              <a:t>: </a:t>
            </a:r>
            <a:r>
              <a:rPr lang="ru-RU" i="1" dirty="0" err="1" smtClean="0"/>
              <a:t>акумуляція</a:t>
            </a:r>
            <a:r>
              <a:rPr lang="ru-RU" i="1" dirty="0" smtClean="0"/>
              <a:t>, </a:t>
            </a:r>
            <a:r>
              <a:rPr lang="ru-RU" i="1" dirty="0" err="1" smtClean="0"/>
              <a:t>бароко</a:t>
            </a:r>
            <a:r>
              <a:rPr lang="ru-RU" i="1" dirty="0" smtClean="0"/>
              <a:t>, </a:t>
            </a:r>
            <a:r>
              <a:rPr lang="ru-RU" i="1" dirty="0" err="1" smtClean="0"/>
              <a:t>беладона</a:t>
            </a:r>
            <a:r>
              <a:rPr lang="ru-RU" i="1" dirty="0" smtClean="0"/>
              <a:t>, </a:t>
            </a:r>
            <a:r>
              <a:rPr lang="ru-RU" i="1" dirty="0" err="1" smtClean="0"/>
              <a:t>белетристика</a:t>
            </a:r>
            <a:r>
              <a:rPr lang="ru-RU" i="1" dirty="0" smtClean="0"/>
              <a:t>, </a:t>
            </a:r>
            <a:r>
              <a:rPr lang="ru-RU" i="1" dirty="0" err="1" smtClean="0"/>
              <a:t>бравісимо</a:t>
            </a:r>
            <a:r>
              <a:rPr lang="ru-RU" i="1" dirty="0" smtClean="0"/>
              <a:t>, ват</a:t>
            </a:r>
            <a:r>
              <a:rPr lang="ru-RU" dirty="0" smtClean="0"/>
              <a:t> (</a:t>
            </a:r>
            <a:r>
              <a:rPr lang="ru-RU" dirty="0" err="1" smtClean="0"/>
              <a:t>хоч</a:t>
            </a:r>
            <a:r>
              <a:rPr lang="ru-RU" dirty="0" smtClean="0"/>
              <a:t> </a:t>
            </a:r>
            <a:r>
              <a:rPr lang="ru-RU" i="1" dirty="0" smtClean="0"/>
              <a:t>Ватт</a:t>
            </a:r>
            <a:r>
              <a:rPr lang="ru-RU" dirty="0" smtClean="0"/>
              <a:t>), </a:t>
            </a:r>
            <a:r>
              <a:rPr lang="ru-RU" i="1" dirty="0" err="1" smtClean="0"/>
              <a:t>грип</a:t>
            </a:r>
            <a:r>
              <a:rPr lang="ru-RU" i="1" dirty="0" smtClean="0"/>
              <a:t>, </a:t>
            </a:r>
            <a:r>
              <a:rPr lang="ru-RU" i="1" dirty="0" err="1" smtClean="0"/>
              <a:t>група</a:t>
            </a:r>
            <a:r>
              <a:rPr lang="ru-RU" i="1" dirty="0" smtClean="0"/>
              <a:t>, </a:t>
            </a:r>
            <a:r>
              <a:rPr lang="ru-RU" i="1" dirty="0" err="1" smtClean="0"/>
              <a:t>групето</a:t>
            </a:r>
            <a:r>
              <a:rPr lang="ru-RU" i="1" dirty="0" smtClean="0"/>
              <a:t>, </a:t>
            </a:r>
            <a:r>
              <a:rPr lang="ru-RU" i="1" dirty="0" err="1" smtClean="0"/>
              <a:t>гун</a:t>
            </a:r>
            <a:r>
              <a:rPr lang="ru-RU" i="1" dirty="0" smtClean="0"/>
              <a:t> (</a:t>
            </a:r>
            <a:r>
              <a:rPr lang="ru-RU" i="1" dirty="0" err="1" smtClean="0"/>
              <a:t>гуни</a:t>
            </a:r>
            <a:r>
              <a:rPr lang="ru-RU" i="1" dirty="0" smtClean="0"/>
              <a:t>), </a:t>
            </a:r>
            <a:r>
              <a:rPr lang="ru-RU" i="1" dirty="0" err="1" smtClean="0"/>
              <a:t>ідилічний</a:t>
            </a:r>
            <a:r>
              <a:rPr lang="ru-RU" i="1" dirty="0" smtClean="0"/>
              <a:t>, </a:t>
            </a:r>
            <a:r>
              <a:rPr lang="ru-RU" i="1" dirty="0" err="1" smtClean="0"/>
              <a:t>інтелектуальний</a:t>
            </a:r>
            <a:r>
              <a:rPr lang="ru-RU" i="1" dirty="0" smtClean="0"/>
              <a:t>, </a:t>
            </a:r>
            <a:r>
              <a:rPr lang="ru-RU" i="1" dirty="0" err="1" smtClean="0"/>
              <a:t>інтермецо</a:t>
            </a:r>
            <a:r>
              <a:rPr lang="ru-RU" i="1" dirty="0" smtClean="0"/>
              <a:t>, </a:t>
            </a:r>
            <a:r>
              <a:rPr lang="ru-RU" i="1" dirty="0" err="1" smtClean="0"/>
              <a:t>колектив</a:t>
            </a:r>
            <a:r>
              <a:rPr lang="ru-RU" i="1" dirty="0" smtClean="0"/>
              <a:t>, </a:t>
            </a:r>
            <a:r>
              <a:rPr lang="ru-RU" i="1" dirty="0" err="1" smtClean="0"/>
              <a:t>комісія</a:t>
            </a:r>
            <a:r>
              <a:rPr lang="ru-RU" i="1" dirty="0" smtClean="0"/>
              <a:t>, </a:t>
            </a:r>
            <a:r>
              <a:rPr lang="ru-RU" i="1" dirty="0" err="1" smtClean="0"/>
              <a:t>комуна</a:t>
            </a:r>
            <a:r>
              <a:rPr lang="ru-RU" i="1" dirty="0" smtClean="0"/>
              <a:t>, </a:t>
            </a:r>
            <a:r>
              <a:rPr lang="ru-RU" i="1" dirty="0" err="1" smtClean="0"/>
              <a:t>лібрето</a:t>
            </a:r>
            <a:r>
              <a:rPr lang="ru-RU" i="1" dirty="0" smtClean="0"/>
              <a:t>, </a:t>
            </a:r>
            <a:r>
              <a:rPr lang="ru-RU" i="1" dirty="0" err="1" smtClean="0"/>
              <a:t>піанісимо</a:t>
            </a:r>
            <a:r>
              <a:rPr lang="ru-RU" i="1" dirty="0" smtClean="0"/>
              <a:t>, </a:t>
            </a:r>
            <a:r>
              <a:rPr lang="ru-RU" i="1" dirty="0" err="1" smtClean="0"/>
              <a:t>піцикато</a:t>
            </a:r>
            <a:r>
              <a:rPr lang="ru-RU" i="1" dirty="0" smtClean="0"/>
              <a:t>, </a:t>
            </a:r>
            <a:r>
              <a:rPr lang="ru-RU" i="1" dirty="0" err="1" smtClean="0"/>
              <a:t>стакато</a:t>
            </a:r>
            <a:r>
              <a:rPr lang="ru-RU" i="1" dirty="0" smtClean="0"/>
              <a:t>, сума, </a:t>
            </a:r>
            <a:r>
              <a:rPr lang="ru-RU" i="1" dirty="0" err="1" smtClean="0"/>
              <a:t>фін</a:t>
            </a:r>
            <a:r>
              <a:rPr lang="ru-RU" i="1" dirty="0" smtClean="0"/>
              <a:t> (</a:t>
            </a:r>
            <a:r>
              <a:rPr lang="ru-RU" i="1" dirty="0" err="1" smtClean="0"/>
              <a:t>фіни</a:t>
            </a:r>
            <a:r>
              <a:rPr lang="ru-RU" i="1" dirty="0" smtClean="0"/>
              <a:t>), </a:t>
            </a:r>
            <a:r>
              <a:rPr lang="ru-RU" i="1" dirty="0" err="1" smtClean="0"/>
              <a:t>фортисимо</a:t>
            </a:r>
            <a:r>
              <a:rPr lang="ru-RU" i="1" dirty="0" smtClean="0"/>
              <a:t>, </a:t>
            </a:r>
            <a:r>
              <a:rPr lang="ru-RU" i="1" dirty="0" err="1" smtClean="0"/>
              <a:t>шасі</a:t>
            </a:r>
            <a:r>
              <a:rPr lang="ru-RU" i="1" dirty="0" smtClean="0"/>
              <a:t>, шофер</a:t>
            </a:r>
            <a:r>
              <a:rPr lang="ru-RU" dirty="0" smtClean="0"/>
              <a:t> 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подвоєння</a:t>
            </a:r>
            <a:r>
              <a:rPr lang="ru-RU" dirty="0" smtClean="0"/>
              <a:t>: </a:t>
            </a:r>
            <a:r>
              <a:rPr lang="ru-RU" i="1" dirty="0" err="1" smtClean="0"/>
              <a:t>аннали</a:t>
            </a:r>
            <a:r>
              <a:rPr lang="ru-RU" i="1" dirty="0" smtClean="0"/>
              <a:t>, бонна, брутто, ванна (</a:t>
            </a:r>
            <a:r>
              <a:rPr lang="ru-RU" i="1" dirty="0" err="1" smtClean="0"/>
              <a:t>ванний</a:t>
            </a:r>
            <a:r>
              <a:rPr lang="ru-RU" i="1" dirty="0" smtClean="0"/>
              <a:t>), мадонна, манна (</a:t>
            </a:r>
            <a:r>
              <a:rPr lang="ru-RU" i="1" dirty="0" err="1" smtClean="0"/>
              <a:t>манний</a:t>
            </a:r>
            <a:r>
              <a:rPr lang="ru-RU" i="1" dirty="0" smtClean="0"/>
              <a:t>), мотто, нетто, панна, </a:t>
            </a:r>
            <a:r>
              <a:rPr lang="ru-RU" i="1" dirty="0" err="1" smtClean="0"/>
              <a:t>пенні</a:t>
            </a:r>
            <a:r>
              <a:rPr lang="ru-RU" i="1" dirty="0" smtClean="0"/>
              <a:t>, тонна, </a:t>
            </a:r>
            <a:r>
              <a:rPr lang="ru-RU" i="1" dirty="0" err="1" smtClean="0"/>
              <a:t>білль</a:t>
            </a:r>
            <a:r>
              <a:rPr lang="ru-RU" i="1" dirty="0" smtClean="0"/>
              <a:t>, булла, </a:t>
            </a:r>
            <a:r>
              <a:rPr lang="ru-RU" i="1" dirty="0" err="1" smtClean="0"/>
              <a:t>вілла</a:t>
            </a:r>
            <a:r>
              <a:rPr lang="ru-RU" i="1" dirty="0" smtClean="0"/>
              <a:t>, мулла, дурра, </a:t>
            </a:r>
            <a:r>
              <a:rPr lang="ru-RU" i="1" dirty="0" err="1" smtClean="0"/>
              <a:t>мірра</a:t>
            </a:r>
            <a:r>
              <a:rPr lang="ru-RU" i="1" dirty="0" smtClean="0"/>
              <a:t>.</a:t>
            </a:r>
            <a:endParaRPr lang="ru-RU" dirty="0" smtClean="0"/>
          </a:p>
          <a:p>
            <a:r>
              <a:rPr lang="ru-RU" dirty="0" smtClean="0"/>
              <a:t>2. При </a:t>
            </a:r>
            <a:r>
              <a:rPr lang="ru-RU" dirty="0" err="1" smtClean="0"/>
              <a:t>збігу</a:t>
            </a:r>
            <a:r>
              <a:rPr lang="ru-RU" dirty="0" smtClean="0"/>
              <a:t> </a:t>
            </a:r>
            <a:r>
              <a:rPr lang="ru-RU" dirty="0" err="1" smtClean="0"/>
              <a:t>однакових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</a:t>
            </a:r>
            <a:r>
              <a:rPr lang="ru-RU" dirty="0" err="1" smtClean="0"/>
              <a:t>префікса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кореня</a:t>
            </a:r>
            <a:r>
              <a:rPr lang="ru-RU" dirty="0" smtClean="0"/>
              <a:t> </a:t>
            </a:r>
            <a:r>
              <a:rPr lang="ru-RU" dirty="0" err="1" smtClean="0"/>
              <a:t>подвоєний</a:t>
            </a:r>
            <a:r>
              <a:rPr lang="ru-RU" dirty="0" smtClean="0"/>
              <a:t> </a:t>
            </a:r>
            <a:r>
              <a:rPr lang="ru-RU" dirty="0" err="1" smtClean="0"/>
              <a:t>приголосний</a:t>
            </a:r>
            <a:r>
              <a:rPr lang="ru-RU" dirty="0" smtClean="0"/>
              <a:t> </a:t>
            </a:r>
            <a:r>
              <a:rPr lang="ru-RU" dirty="0" err="1" smtClean="0"/>
              <a:t>маємо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в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</a:t>
            </a:r>
            <a:r>
              <a:rPr lang="ru-RU" dirty="0" err="1" smtClean="0"/>
              <a:t>паралельне</a:t>
            </a:r>
            <a:r>
              <a:rPr lang="ru-RU" dirty="0" smtClean="0"/>
              <a:t> </a:t>
            </a:r>
            <a:r>
              <a:rPr lang="ru-RU" dirty="0" err="1" smtClean="0"/>
              <a:t>непрефіксальне</a:t>
            </a:r>
            <a:r>
              <a:rPr lang="ru-RU" dirty="0" smtClean="0"/>
              <a:t> слово: </a:t>
            </a:r>
            <a:r>
              <a:rPr lang="ru-RU" i="1" dirty="0" err="1" smtClean="0"/>
              <a:t>апперцепція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перцепція</a:t>
            </a:r>
            <a:r>
              <a:rPr lang="ru-RU" dirty="0" smtClean="0"/>
              <a:t>),</a:t>
            </a:r>
            <a:r>
              <a:rPr lang="ru-RU" i="1" dirty="0" smtClean="0"/>
              <a:t> </a:t>
            </a:r>
            <a:r>
              <a:rPr lang="ru-RU" i="1" dirty="0" err="1" smtClean="0"/>
              <a:t>імміграція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міграція</a:t>
            </a:r>
            <a:r>
              <a:rPr lang="ru-RU" dirty="0" smtClean="0"/>
              <a:t>), </a:t>
            </a:r>
            <a:r>
              <a:rPr lang="ru-RU" i="1" dirty="0" err="1" smtClean="0"/>
              <a:t>інновація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новація</a:t>
            </a:r>
            <a:r>
              <a:rPr lang="ru-RU" dirty="0" smtClean="0"/>
              <a:t>),</a:t>
            </a:r>
            <a:r>
              <a:rPr lang="ru-RU" i="1" dirty="0" smtClean="0"/>
              <a:t> </a:t>
            </a:r>
            <a:r>
              <a:rPr lang="ru-RU" i="1" dirty="0" err="1" smtClean="0"/>
              <a:t>ірраціональний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раціональний</a:t>
            </a:r>
            <a:r>
              <a:rPr lang="ru-RU" dirty="0" smtClean="0"/>
              <a:t>), </a:t>
            </a:r>
            <a:r>
              <a:rPr lang="ru-RU" i="1" dirty="0" err="1" smtClean="0"/>
              <a:t>ірреальний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реальний</a:t>
            </a:r>
            <a:r>
              <a:rPr lang="ru-RU" dirty="0" smtClean="0"/>
              <a:t>),</a:t>
            </a:r>
            <a:r>
              <a:rPr lang="ru-RU" i="1" dirty="0" smtClean="0"/>
              <a:t> </a:t>
            </a:r>
            <a:r>
              <a:rPr lang="ru-RU" i="1" dirty="0" err="1" smtClean="0"/>
              <a:t>контрреволюція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революція</a:t>
            </a:r>
            <a:r>
              <a:rPr lang="ru-RU" dirty="0" smtClean="0"/>
              <a:t>), </a:t>
            </a:r>
            <a:r>
              <a:rPr lang="ru-RU" i="1" dirty="0" err="1" smtClean="0"/>
              <a:t>сюрреалізм</a:t>
            </a:r>
            <a:r>
              <a:rPr lang="ru-RU" dirty="0" smtClean="0"/>
              <a:t> (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реалізм</a:t>
            </a:r>
            <a:r>
              <a:rPr lang="ru-RU" dirty="0" smtClean="0"/>
              <a:t>).</a:t>
            </a:r>
          </a:p>
          <a:p>
            <a:r>
              <a:rPr lang="ru-RU" b="1" dirty="0" err="1" smtClean="0"/>
              <a:t>Примітка</a:t>
            </a:r>
            <a:r>
              <a:rPr lang="ru-RU" b="1" dirty="0" smtClean="0"/>
              <a:t>.</a:t>
            </a:r>
            <a:r>
              <a:rPr lang="ru-RU" dirty="0" smtClean="0"/>
              <a:t> Коли </a:t>
            </a:r>
            <a:r>
              <a:rPr lang="ru-RU" dirty="0" err="1" smtClean="0"/>
              <a:t>непрефіксальне</a:t>
            </a:r>
            <a:r>
              <a:rPr lang="ru-RU" dirty="0" smtClean="0"/>
              <a:t> слово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змістом</a:t>
            </a:r>
            <a:r>
              <a:rPr lang="ru-RU" dirty="0" smtClean="0"/>
              <a:t> далеко </a:t>
            </a:r>
            <a:r>
              <a:rPr lang="ru-RU" dirty="0" err="1" smtClean="0"/>
              <a:t>відходить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префіксального</a:t>
            </a:r>
            <a:r>
              <a:rPr lang="ru-RU" dirty="0" smtClean="0"/>
              <a:t> (напр.: </a:t>
            </a:r>
            <a:r>
              <a:rPr lang="ru-RU" i="1" dirty="0" err="1" smtClean="0"/>
              <a:t>нотація</a:t>
            </a:r>
            <a:r>
              <a:rPr lang="ru-RU" dirty="0" smtClean="0"/>
              <a:t> — </a:t>
            </a:r>
            <a:r>
              <a:rPr lang="ru-RU" i="1" dirty="0" err="1" smtClean="0"/>
              <a:t>анотація</a:t>
            </a:r>
            <a:r>
              <a:rPr lang="ru-RU" i="1" dirty="0" smtClean="0"/>
              <a:t>, </a:t>
            </a:r>
            <a:r>
              <a:rPr lang="ru-RU" i="1" dirty="0" err="1" smtClean="0"/>
              <a:t>конотація</a:t>
            </a:r>
            <a:r>
              <a:rPr lang="ru-RU" dirty="0" smtClean="0"/>
              <a:t>), </a:t>
            </a:r>
            <a:r>
              <a:rPr lang="ru-RU" dirty="0" err="1" smtClean="0"/>
              <a:t>приголосний</a:t>
            </a:r>
            <a:r>
              <a:rPr lang="ru-RU" dirty="0" smtClean="0"/>
              <a:t> не </a:t>
            </a:r>
            <a:r>
              <a:rPr lang="ru-RU" dirty="0" err="1" smtClean="0"/>
              <a:t>подвоюється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Подвоєні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в </a:t>
            </a:r>
            <a:r>
              <a:rPr lang="ru-RU" dirty="0" err="1" smtClean="0"/>
              <a:t>географічних</a:t>
            </a:r>
            <a:r>
              <a:rPr lang="ru-RU" dirty="0" smtClean="0"/>
              <a:t>, </a:t>
            </a:r>
            <a:r>
              <a:rPr lang="ru-RU" dirty="0" err="1" smtClean="0"/>
              <a:t>особових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: </a:t>
            </a:r>
            <a:r>
              <a:rPr lang="ru-RU" i="1" dirty="0" smtClean="0"/>
              <a:t>Андорра, Гаронна, </a:t>
            </a:r>
            <a:r>
              <a:rPr lang="ru-RU" i="1" dirty="0" err="1" smtClean="0"/>
              <a:t>Голландія</a:t>
            </a:r>
            <a:r>
              <a:rPr lang="ru-RU" i="1" dirty="0" smtClean="0"/>
              <a:t>, Калькутта, Марокко, </a:t>
            </a:r>
            <a:r>
              <a:rPr lang="ru-RU" i="1" dirty="0" err="1" smtClean="0"/>
              <a:t>Міссурі</a:t>
            </a:r>
            <a:r>
              <a:rPr lang="ru-RU" i="1" dirty="0" smtClean="0"/>
              <a:t>, </a:t>
            </a:r>
            <a:r>
              <a:rPr lang="ru-RU" i="1" dirty="0" err="1" smtClean="0"/>
              <a:t>Ніцца</a:t>
            </a:r>
            <a:r>
              <a:rPr lang="ru-RU" i="1" dirty="0" smtClean="0"/>
              <a:t>, </a:t>
            </a:r>
            <a:r>
              <a:rPr lang="ru-RU" i="1" dirty="0" err="1" smtClean="0"/>
              <a:t>Ренн</a:t>
            </a:r>
            <a:r>
              <a:rPr lang="ru-RU" i="1" dirty="0" smtClean="0"/>
              <a:t>, </a:t>
            </a:r>
            <a:r>
              <a:rPr lang="ru-RU" i="1" dirty="0" err="1" smtClean="0"/>
              <a:t>Яффа</a:t>
            </a:r>
            <a:r>
              <a:rPr lang="ru-RU" i="1" dirty="0" smtClean="0"/>
              <a:t>; </a:t>
            </a:r>
            <a:r>
              <a:rPr lang="ru-RU" i="1" dirty="0" err="1" smtClean="0"/>
              <a:t>Бетті</a:t>
            </a:r>
            <a:r>
              <a:rPr lang="ru-RU" i="1" dirty="0" smtClean="0"/>
              <a:t>, </a:t>
            </a:r>
            <a:r>
              <a:rPr lang="ru-RU" i="1" dirty="0" err="1" smtClean="0"/>
              <a:t>Джонні</a:t>
            </a:r>
            <a:r>
              <a:rPr lang="ru-RU" i="1" dirty="0" smtClean="0"/>
              <a:t>, Мюллер, Руссо, </a:t>
            </a:r>
            <a:r>
              <a:rPr lang="ru-RU" i="1" dirty="0" err="1" smtClean="0"/>
              <a:t>Фламмаріон</a:t>
            </a:r>
            <a:r>
              <a:rPr lang="ru-RU" i="1" dirty="0" smtClean="0"/>
              <a:t>, Шиллер.</a:t>
            </a:r>
            <a:endParaRPr lang="ru-RU" dirty="0" smtClean="0"/>
          </a:p>
          <a:p>
            <a:r>
              <a:rPr lang="ru-RU" b="1" dirty="0" err="1" smtClean="0"/>
              <a:t>Примітка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Подвоєні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похідних</a:t>
            </a:r>
            <a:r>
              <a:rPr lang="ru-RU" dirty="0" smtClean="0"/>
              <a:t> словах: </a:t>
            </a:r>
            <a:r>
              <a:rPr lang="ru-RU" i="1" dirty="0" err="1" smtClean="0"/>
              <a:t>андоррський</a:t>
            </a:r>
            <a:r>
              <a:rPr lang="ru-RU" i="1" dirty="0" smtClean="0"/>
              <a:t> (Андорра), </a:t>
            </a:r>
            <a:r>
              <a:rPr lang="ru-RU" i="1" dirty="0" err="1" smtClean="0"/>
              <a:t>марокканець</a:t>
            </a:r>
            <a:r>
              <a:rPr lang="ru-RU" i="1" dirty="0" smtClean="0"/>
              <a:t> (Марокко),</a:t>
            </a:r>
            <a:r>
              <a:rPr lang="ru-RU" i="1" dirty="0" err="1" smtClean="0"/>
              <a:t>яффський</a:t>
            </a:r>
            <a:r>
              <a:rPr lang="ru-RU" i="1" dirty="0" smtClean="0"/>
              <a:t> (</a:t>
            </a:r>
            <a:r>
              <a:rPr lang="ru-RU" i="1" dirty="0" err="1" smtClean="0"/>
              <a:t>Яффа</a:t>
            </a:r>
            <a:r>
              <a:rPr lang="ru-RU" i="1" dirty="0" smtClean="0"/>
              <a:t>).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2735" t="16650" r="23895" b="40825"/>
          <a:stretch>
            <a:fillRect/>
          </a:stretch>
        </p:blipFill>
        <p:spPr bwMode="auto">
          <a:xfrm>
            <a:off x="323528" y="908720"/>
            <a:ext cx="864096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6869" t="38385" r="28244" b="6806"/>
          <a:stretch>
            <a:fillRect/>
          </a:stretch>
        </p:blipFill>
        <p:spPr bwMode="auto">
          <a:xfrm>
            <a:off x="827584" y="332656"/>
            <a:ext cx="7925846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32715" r="27063" b="13421"/>
          <a:stretch>
            <a:fillRect/>
          </a:stretch>
        </p:blipFill>
        <p:spPr bwMode="auto">
          <a:xfrm>
            <a:off x="539551" y="404664"/>
            <a:ext cx="8085109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215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Правопис слів  іншомовного походження. Правило “дев’ятки”</vt:lpstr>
      <vt:lpstr>Слайд 2</vt:lpstr>
      <vt:lpstr>Слайд 3</vt:lpstr>
      <vt:lpstr>Слайд 4</vt:lpstr>
      <vt:lpstr>  Всі загальні назви (слова з маленької букви) пишуться без подвоєнь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Домашнє завдання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 апострофа у словах іншомовного походження. Подвоєння букв у загальних і власних назвах іншомовного походження.</dc:title>
  <dc:creator>Admin</dc:creator>
  <cp:lastModifiedBy>User</cp:lastModifiedBy>
  <cp:revision>20</cp:revision>
  <dcterms:created xsi:type="dcterms:W3CDTF">2019-09-22T15:10:29Z</dcterms:created>
  <dcterms:modified xsi:type="dcterms:W3CDTF">2020-04-24T15:44:31Z</dcterms:modified>
</cp:coreProperties>
</file>