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9" r:id="rId5"/>
    <p:sldId id="268" r:id="rId6"/>
    <p:sldId id="271" r:id="rId7"/>
    <p:sldId id="270" r:id="rId8"/>
    <p:sldId id="272" r:id="rId9"/>
    <p:sldId id="274" r:id="rId10"/>
    <p:sldId id="273" r:id="rId11"/>
    <p:sldId id="275" r:id="rId12"/>
    <p:sldId id="276" r:id="rId13"/>
    <p:sldId id="278" r:id="rId14"/>
    <p:sldId id="279" r:id="rId15"/>
    <p:sldId id="288" r:id="rId16"/>
    <p:sldId id="285" r:id="rId17"/>
    <p:sldId id="280" r:id="rId18"/>
    <p:sldId id="281" r:id="rId19"/>
    <p:sldId id="282" r:id="rId20"/>
    <p:sldId id="284" r:id="rId21"/>
    <p:sldId id="25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 snapToGrid="0">
      <p:cViewPr>
        <p:scale>
          <a:sx n="70" d="100"/>
          <a:sy n="70" d="100"/>
        </p:scale>
        <p:origin x="-55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0989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7898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56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0055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6643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4375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6354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150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261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29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633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3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1108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66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832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851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92E5-2B1C-473F-B366-EAC3E8E9C001}" type="datetimeFigureOut">
              <a:rPr lang="x-none" smtClean="0"/>
              <a:pPr/>
              <a:t>30.05.2020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B6D7D7-3F97-4846-B599-337896660E2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491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0265" y="1122488"/>
            <a:ext cx="6096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Правопис числівників. Зв’язок числівника з іменником.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84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Особливості правопису числівників – Українська мова та літера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1961" t="17511" r="4375" b="45063"/>
          <a:stretch>
            <a:fillRect/>
          </a:stretch>
        </p:blipFill>
        <p:spPr bwMode="auto">
          <a:xfrm>
            <a:off x="1352550" y="0"/>
            <a:ext cx="9429750" cy="65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8281" t="13250" r="25469" b="38750"/>
          <a:stretch>
            <a:fillRect/>
          </a:stretch>
        </p:blipFill>
        <p:spPr bwMode="auto">
          <a:xfrm>
            <a:off x="685800" y="304800"/>
            <a:ext cx="105727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3750" r="25313" b="26750"/>
          <a:stretch>
            <a:fillRect/>
          </a:stretch>
        </p:blipFill>
        <p:spPr bwMode="auto">
          <a:xfrm>
            <a:off x="1257300" y="361950"/>
            <a:ext cx="8648700" cy="59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40000" r="25156" b="19750"/>
          <a:stretch>
            <a:fillRect/>
          </a:stretch>
        </p:blipFill>
        <p:spPr bwMode="auto">
          <a:xfrm>
            <a:off x="323849" y="285750"/>
            <a:ext cx="11444909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6484" y="1379539"/>
            <a:ext cx="8596668" cy="3880773"/>
          </a:xfr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Bookman Old Style" pitchFamily="18" charset="0"/>
              </a:rPr>
              <a:t>Творення і правопис ступенів порівняння прикметників і прислівників.</a:t>
            </a:r>
            <a:endParaRPr lang="ru-RU" sz="48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6038B-CAB0-46C3-873F-EA8E09F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smtClean="0"/>
              <a:t>4.Поставте </a:t>
            </a:r>
            <a:r>
              <a:rPr lang="ru-RU" sz="2800" dirty="0" err="1"/>
              <a:t>подані</a:t>
            </a:r>
            <a:r>
              <a:rPr lang="ru-RU" sz="2800" dirty="0"/>
              <a:t> в дужках </a:t>
            </a:r>
            <a:r>
              <a:rPr lang="ru-RU" sz="2800" dirty="0" err="1"/>
              <a:t>іменники</a:t>
            </a:r>
            <a:r>
              <a:rPr lang="ru-RU" sz="2800" dirty="0"/>
              <a:t> в </a:t>
            </a:r>
            <a:r>
              <a:rPr lang="ru-RU" sz="2800" dirty="0" err="1"/>
              <a:t>потрібній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й </a:t>
            </a:r>
            <a:r>
              <a:rPr lang="ru-RU" sz="2800" dirty="0" err="1"/>
              <a:t>записуючи</a:t>
            </a:r>
            <a:r>
              <a:rPr lang="ru-RU" sz="2800" dirty="0"/>
              <a:t> </a:t>
            </a:r>
            <a:r>
              <a:rPr lang="ru-RU" sz="2800" dirty="0" err="1"/>
              <a:t>цифри</a:t>
            </a:r>
            <a:r>
              <a:rPr lang="ru-RU" sz="2800" dirty="0"/>
              <a:t> словами.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953587-DF77-4320-AFFB-2F0FBB2D1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Територія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простяглася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заходу на </a:t>
            </a:r>
            <a:r>
              <a:rPr lang="ru-RU" sz="2400" dirty="0" err="1"/>
              <a:t>схід</a:t>
            </a:r>
            <a:r>
              <a:rPr lang="ru-RU" sz="2400" dirty="0"/>
              <a:t> на 1316 (</a:t>
            </a:r>
            <a:r>
              <a:rPr lang="ru-RU" sz="2400" dirty="0" err="1"/>
              <a:t>кілометр</a:t>
            </a:r>
            <a:r>
              <a:rPr lang="ru-RU" sz="2400" dirty="0"/>
              <a:t>), з </a:t>
            </a:r>
            <a:r>
              <a:rPr lang="ru-RU" sz="2400" dirty="0" err="1"/>
              <a:t>півночі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- на 893 (</a:t>
            </a:r>
            <a:r>
              <a:rPr lang="ru-RU" sz="2400" dirty="0" err="1"/>
              <a:t>кілометр</a:t>
            </a:r>
            <a:r>
              <a:rPr lang="ru-RU" sz="2400" dirty="0"/>
              <a:t>). 2. Поле </a:t>
            </a:r>
            <a:r>
              <a:rPr lang="ru-RU" sz="2400" dirty="0" err="1"/>
              <a:t>розкинулось</a:t>
            </a:r>
            <a:r>
              <a:rPr lang="ru-RU" sz="2400" dirty="0"/>
              <a:t> на 763 (гектар). 3. </a:t>
            </a:r>
            <a:r>
              <a:rPr lang="ru-RU" sz="2400" dirty="0" err="1"/>
              <a:t>Спалах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0,0001 (секунда).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124975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1681" t="16965" r="5733" b="47862"/>
          <a:stretch>
            <a:fillRect/>
          </a:stretch>
        </p:blipFill>
        <p:spPr bwMode="auto">
          <a:xfrm>
            <a:off x="409904" y="252248"/>
            <a:ext cx="10641724" cy="60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55" t="16421" r="20066" b="10000"/>
          <a:stretch>
            <a:fillRect/>
          </a:stretch>
        </p:blipFill>
        <p:spPr bwMode="auto">
          <a:xfrm>
            <a:off x="1568254" y="0"/>
            <a:ext cx="9183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21" t="27310" r="19957" b="42690"/>
          <a:stretch>
            <a:fillRect/>
          </a:stretch>
        </p:blipFill>
        <p:spPr bwMode="auto">
          <a:xfrm>
            <a:off x="898634" y="1355833"/>
            <a:ext cx="10690655" cy="32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Downloads\005.jpg"/>
          <p:cNvPicPr>
            <a:picLocks noChangeAspect="1" noChangeArrowheads="1"/>
          </p:cNvPicPr>
          <p:nvPr/>
        </p:nvPicPr>
        <p:blipFill>
          <a:blip r:embed="rId2" cstate="print"/>
          <a:srcRect t="4577" b="9254"/>
          <a:stretch>
            <a:fillRect/>
          </a:stretch>
        </p:blipFill>
        <p:spPr bwMode="auto">
          <a:xfrm>
            <a:off x="1483057" y="477672"/>
            <a:ext cx="9144000" cy="590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06973" y="401657"/>
            <a:ext cx="9025758" cy="61725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самостійна частина мови, яка означає число, кількість або порядок предметів при лічбі.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 відповідає на питання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скільки? котрий? котра? котре? котрі?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Наприклад: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вісім, одинадцять, дванадцятий, сорок третя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значенням і граматичними ознаками числівники поділяються на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і л ь к і с н і  та  п о р я д к о в 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Кількісні числівники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 число або кількість і відповідають на питання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скільки?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(три, тридцять чотири)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Порядкові числівники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 порядок предметів при лічбі і відповідають на питання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котрий? котра? котре? котрі?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третій, тридцять четверте).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Числівники бувають різними членами речення.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sng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Двоє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третього не чекають.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 широкий, а мати </a:t>
            </a:r>
            <a:r>
              <a:rPr kumimoji="0" lang="uk-UA" sz="1900" b="1" i="0" u="dbl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900" b="1" i="0" u="dash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Вісім синів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вдова мала, а </a:t>
            </a:r>
            <a:r>
              <a:rPr kumimoji="0" lang="uk-UA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</a:t>
            </a:r>
            <a:r>
              <a:rPr kumimoji="0" lang="en-US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1900" b="1" i="0" u="wavy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яту </a:t>
            </a:r>
            <a:r>
              <a:rPr kumimoji="0" lang="uk-UA" sz="19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дочку.</a:t>
            </a:r>
            <a:endParaRPr kumimoji="0" lang="uk-UA" sz="1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75" t="23284" r="36530" b="20119"/>
          <a:stretch>
            <a:fillRect/>
          </a:stretch>
        </p:blipFill>
        <p:spPr bwMode="auto">
          <a:xfrm>
            <a:off x="1132764" y="518615"/>
            <a:ext cx="10085696" cy="58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67D82-2F49-4F8A-87B3-3019A45E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</a:rPr>
              <a:t>ДОМАШН</a:t>
            </a:r>
            <a:r>
              <a:rPr lang="uk-UA" sz="5300" dirty="0" smtClean="0">
                <a:solidFill>
                  <a:srgbClr val="FF0000"/>
                </a:solidFill>
              </a:rPr>
              <a:t>Є ЗАВДАННЯ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1.Розкрийте </a:t>
            </a:r>
            <a:r>
              <a:rPr lang="ru-RU" dirty="0"/>
              <a:t>дужки, </a:t>
            </a:r>
            <a:r>
              <a:rPr lang="ru-RU" dirty="0" err="1"/>
              <a:t>ставлячи</a:t>
            </a:r>
            <a:r>
              <a:rPr lang="ru-RU" dirty="0"/>
              <a:t> </a:t>
            </a:r>
            <a:r>
              <a:rPr lang="ru-RU" dirty="0" err="1"/>
              <a:t>іменник</a:t>
            </a:r>
            <a:r>
              <a:rPr lang="ru-RU" dirty="0"/>
              <a:t> у </a:t>
            </a:r>
            <a:r>
              <a:rPr lang="ru-RU" dirty="0" err="1"/>
              <a:t>потрібній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Обґрунтуйте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8448E-EB62-47E3-AF71-B3CC86BD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2800" dirty="0"/>
              <a:t>Два (</a:t>
            </a:r>
            <a:r>
              <a:rPr lang="ru-RU" sz="2800" dirty="0" err="1"/>
              <a:t>комп’ютер</a:t>
            </a:r>
            <a:r>
              <a:rPr lang="ru-RU" sz="2800" dirty="0"/>
              <a:t>), три (</a:t>
            </a:r>
            <a:r>
              <a:rPr lang="ru-RU" sz="2800" dirty="0" err="1"/>
              <a:t>місяць</a:t>
            </a:r>
            <a:r>
              <a:rPr lang="ru-RU" sz="2800" dirty="0"/>
              <a:t>), </a:t>
            </a:r>
            <a:r>
              <a:rPr lang="ru-RU" sz="2800" dirty="0" err="1"/>
              <a:t>чотири</a:t>
            </a:r>
            <a:r>
              <a:rPr lang="ru-RU" sz="2800" dirty="0"/>
              <a:t> (урок),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зошит</a:t>
            </a:r>
            <a:r>
              <a:rPr lang="ru-RU" sz="2800" dirty="0"/>
              <a:t>), </a:t>
            </a:r>
            <a:r>
              <a:rPr lang="ru-RU" sz="2800" dirty="0" err="1"/>
              <a:t>півтори</a:t>
            </a:r>
            <a:r>
              <a:rPr lang="ru-RU" sz="2800" dirty="0"/>
              <a:t> (</a:t>
            </a:r>
            <a:r>
              <a:rPr lang="ru-RU" sz="2800" dirty="0" err="1"/>
              <a:t>зміна</a:t>
            </a:r>
            <a:r>
              <a:rPr lang="ru-RU" sz="2800" dirty="0"/>
              <a:t>), два (кролик), </a:t>
            </a:r>
            <a:r>
              <a:rPr lang="ru-RU" sz="2800" dirty="0" err="1"/>
              <a:t>шість</a:t>
            </a:r>
            <a:r>
              <a:rPr lang="ru-RU" sz="2800" dirty="0"/>
              <a:t> (кролик), три (апельсин),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п’яті</a:t>
            </a:r>
            <a:r>
              <a:rPr lang="ru-RU" sz="2800" dirty="0"/>
              <a:t> (метр), два з половиною (</a:t>
            </a:r>
            <a:r>
              <a:rPr lang="ru-RU" sz="2800" dirty="0" err="1"/>
              <a:t>кілограм</a:t>
            </a:r>
            <a:r>
              <a:rPr lang="ru-RU" sz="2800" dirty="0"/>
              <a:t>), сорок з половиною (процент), </a:t>
            </a:r>
            <a:r>
              <a:rPr lang="ru-RU" sz="2800" dirty="0" err="1"/>
              <a:t>п’ять</a:t>
            </a:r>
            <a:r>
              <a:rPr lang="ru-RU" sz="2800" dirty="0"/>
              <a:t> </a:t>
            </a:r>
            <a:r>
              <a:rPr lang="ru-RU" sz="2800" dirty="0" err="1"/>
              <a:t>десятих</a:t>
            </a:r>
            <a:r>
              <a:rPr lang="ru-RU" sz="2800" dirty="0"/>
              <a:t> (</a:t>
            </a:r>
            <a:r>
              <a:rPr lang="ru-RU" sz="2800" dirty="0" err="1"/>
              <a:t>відсоток</a:t>
            </a:r>
            <a:r>
              <a:rPr lang="ru-RU" sz="2800" dirty="0"/>
              <a:t>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місяць</a:t>
            </a:r>
            <a:r>
              <a:rPr lang="ru-RU" sz="2800" dirty="0"/>
              <a:t>), </a:t>
            </a:r>
            <a:r>
              <a:rPr lang="ru-RU" sz="2800" dirty="0" err="1"/>
              <a:t>півтора</a:t>
            </a:r>
            <a:r>
              <a:rPr lang="ru-RU" sz="2800" dirty="0"/>
              <a:t> (</a:t>
            </a:r>
            <a:r>
              <a:rPr lang="ru-RU" sz="2800" dirty="0" err="1"/>
              <a:t>рік</a:t>
            </a:r>
            <a:r>
              <a:rPr lang="ru-RU" sz="2800" dirty="0"/>
              <a:t>), </a:t>
            </a:r>
            <a:r>
              <a:rPr lang="ru-RU" sz="2800" dirty="0" err="1"/>
              <a:t>двадцять</a:t>
            </a:r>
            <a:r>
              <a:rPr lang="ru-RU" sz="2800" dirty="0"/>
              <a:t> </a:t>
            </a:r>
            <a:r>
              <a:rPr lang="ru-RU" sz="2800" dirty="0" err="1"/>
              <a:t>чотири</a:t>
            </a:r>
            <a:r>
              <a:rPr lang="ru-RU" sz="2800" dirty="0"/>
              <a:t> (трактор), </a:t>
            </a:r>
            <a:r>
              <a:rPr lang="ru-RU" sz="2800" dirty="0" err="1"/>
              <a:t>чотири</a:t>
            </a:r>
            <a:r>
              <a:rPr lang="ru-RU" sz="2800" dirty="0"/>
              <a:t> (планшет), три (сантиметр), два (коктейль), </a:t>
            </a:r>
            <a:r>
              <a:rPr lang="ru-RU" sz="2800" dirty="0" err="1"/>
              <a:t>чотири</a:t>
            </a:r>
            <a:r>
              <a:rPr lang="ru-RU" sz="2800" dirty="0"/>
              <a:t> (</a:t>
            </a:r>
            <a:r>
              <a:rPr lang="ru-RU" sz="2800" dirty="0" err="1"/>
              <a:t>учень</a:t>
            </a:r>
            <a:r>
              <a:rPr lang="ru-RU" sz="2800" dirty="0"/>
              <a:t>). </a:t>
            </a:r>
            <a:endParaRPr lang="x-none" sz="2800" dirty="0"/>
          </a:p>
        </p:txBody>
      </p:sp>
    </p:spTree>
    <p:extLst>
      <p:ext uri="{BB962C8B-B14F-4D97-AF65-F5344CB8AC3E}">
        <p14:creationId xmlns="" xmlns:p14="http://schemas.microsoft.com/office/powerpoint/2010/main" val="28313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6038B-CAB0-46C3-873F-EA8E09F2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25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2.Поставте </a:t>
            </a:r>
            <a:r>
              <a:rPr lang="ru-RU" sz="2800" dirty="0" err="1"/>
              <a:t>подані</a:t>
            </a:r>
            <a:r>
              <a:rPr lang="ru-RU" sz="2800" dirty="0"/>
              <a:t> в дужках </a:t>
            </a:r>
            <a:r>
              <a:rPr lang="ru-RU" sz="2800" dirty="0" err="1"/>
              <a:t>іменники</a:t>
            </a:r>
            <a:r>
              <a:rPr lang="ru-RU" sz="2800" dirty="0"/>
              <a:t> в </a:t>
            </a:r>
            <a:r>
              <a:rPr lang="ru-RU" sz="2800" dirty="0" err="1"/>
              <a:t>потрібній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й </a:t>
            </a:r>
            <a:r>
              <a:rPr lang="ru-RU" sz="2800" dirty="0" err="1"/>
              <a:t>записуючи</a:t>
            </a:r>
            <a:r>
              <a:rPr lang="ru-RU" sz="2800" dirty="0"/>
              <a:t> </a:t>
            </a:r>
            <a:r>
              <a:rPr lang="ru-RU" sz="2800" dirty="0" err="1"/>
              <a:t>цифри</a:t>
            </a:r>
            <a:r>
              <a:rPr lang="ru-RU" sz="2800" dirty="0"/>
              <a:t> словами.</a:t>
            </a:r>
            <a:endParaRPr lang="x-none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953587-DF77-4320-AFFB-2F0FBB2D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52" y="932290"/>
            <a:ext cx="11114332" cy="3880773"/>
          </a:xfrm>
        </p:spPr>
        <p:txBody>
          <a:bodyPr>
            <a:norm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Територія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простяглася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заходу на </a:t>
            </a:r>
            <a:r>
              <a:rPr lang="ru-RU" sz="2400" dirty="0" err="1"/>
              <a:t>схід</a:t>
            </a:r>
            <a:r>
              <a:rPr lang="ru-RU" sz="2400" dirty="0"/>
              <a:t> на 1316 (</a:t>
            </a:r>
            <a:r>
              <a:rPr lang="ru-RU" sz="2400" dirty="0" err="1"/>
              <a:t>кілометр</a:t>
            </a:r>
            <a:r>
              <a:rPr lang="ru-RU" sz="2400" dirty="0"/>
              <a:t>), з </a:t>
            </a:r>
            <a:r>
              <a:rPr lang="ru-RU" sz="2400" dirty="0" err="1"/>
              <a:t>півночі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- на 893 (</a:t>
            </a:r>
            <a:r>
              <a:rPr lang="ru-RU" sz="2400" dirty="0" err="1"/>
              <a:t>кілометр</a:t>
            </a:r>
            <a:r>
              <a:rPr lang="ru-RU" sz="2400" dirty="0"/>
              <a:t>). 2. Поле </a:t>
            </a:r>
            <a:r>
              <a:rPr lang="ru-RU" sz="2400" dirty="0" err="1"/>
              <a:t>розкинулось</a:t>
            </a:r>
            <a:r>
              <a:rPr lang="ru-RU" sz="2400" dirty="0"/>
              <a:t> на 763 (гектар). 3. </a:t>
            </a:r>
            <a:r>
              <a:rPr lang="ru-RU" sz="2400" dirty="0" err="1"/>
              <a:t>Спалах</a:t>
            </a:r>
            <a:r>
              <a:rPr lang="ru-RU" sz="2400" dirty="0"/>
              <a:t> </a:t>
            </a:r>
            <a:r>
              <a:rPr lang="ru-RU" sz="2400" dirty="0" err="1"/>
              <a:t>блискавки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0,0001 (секунда).</a:t>
            </a:r>
            <a:endParaRPr lang="x-none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968" y="2126539"/>
            <a:ext cx="10863617" cy="44473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8000"/>
                </a:solidFill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Редагування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. “Знаю, як ...”.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Виправте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помилки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батьки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самі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найкращі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Усім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відомо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материнська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любов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– сама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безкорисливіша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Найбільш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найдорожча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для мене моя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сім’я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Мама – моя сама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вірна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порадниця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Найбільш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улюбленіше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заняття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у нас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татом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розгадування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кросвордів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Найсолодкий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сон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бабусину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казку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7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311166" y="1065431"/>
            <a:ext cx="7696200" cy="4525963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7030A0"/>
                </a:solidFill>
              </a:rPr>
              <a:t>Кількісні числівники змінюються за відмінками.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Кількісні числівники поділяються на розряди: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цілі числа </a:t>
            </a:r>
            <a:r>
              <a:rPr lang="uk-UA" b="1" dirty="0" smtClean="0"/>
              <a:t>(означають кількість предметів у цілих одиницях): </a:t>
            </a:r>
            <a:r>
              <a:rPr lang="uk-UA" b="1" dirty="0" smtClean="0">
                <a:solidFill>
                  <a:srgbClr val="0070C0"/>
                </a:solidFill>
              </a:rPr>
              <a:t>сорок;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дробові</a:t>
            </a:r>
            <a:r>
              <a:rPr lang="uk-UA" b="1" dirty="0" smtClean="0"/>
              <a:t> (означають кількість частин, виділених у складі цілого): </a:t>
            </a:r>
            <a:r>
              <a:rPr lang="uk-UA" b="1" dirty="0" smtClean="0">
                <a:solidFill>
                  <a:srgbClr val="0070C0"/>
                </a:solidFill>
              </a:rPr>
              <a:t>дві цілі і чотири сьомих;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</a:rPr>
              <a:t>збірні</a:t>
            </a:r>
            <a:r>
              <a:rPr lang="uk-UA" b="1" dirty="0" smtClean="0"/>
              <a:t> (означають кількість предметів, яку сприймаємо як єдине неподільне ціле): </a:t>
            </a:r>
            <a:r>
              <a:rPr lang="uk-UA" b="1" dirty="0" smtClean="0">
                <a:solidFill>
                  <a:srgbClr val="0070C0"/>
                </a:solidFill>
              </a:rPr>
              <a:t>троє  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022131" y="525517"/>
            <a:ext cx="7924800" cy="5334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rgbClr val="FF0000"/>
                </a:solidFill>
              </a:rPr>
              <a:t>Збірні числівники </a:t>
            </a:r>
            <a:r>
              <a:rPr lang="uk-UA" b="1" dirty="0" smtClean="0">
                <a:solidFill>
                  <a:schemeClr val="tx1"/>
                </a:solidFill>
              </a:rPr>
              <a:t>утворюються тільки від числівників </a:t>
            </a:r>
          </a:p>
          <a:p>
            <a:pPr marL="0" indent="0">
              <a:buNone/>
            </a:pPr>
            <a:r>
              <a:rPr lang="uk-UA" b="1" i="1" u="sng" dirty="0" smtClean="0">
                <a:solidFill>
                  <a:srgbClr val="0070C0"/>
                </a:solidFill>
              </a:rPr>
              <a:t>два – двадцять та тридцять.</a:t>
            </a:r>
            <a:r>
              <a:rPr lang="uk-UA" b="1" dirty="0" smtClean="0"/>
              <a:t>  </a:t>
            </a:r>
          </a:p>
          <a:p>
            <a:pPr marL="0" indent="0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tx1"/>
                </a:solidFill>
              </a:rPr>
              <a:t>До збірних належать числівники </a:t>
            </a:r>
            <a:r>
              <a:rPr lang="uk-UA" b="1" u="sng" dirty="0" smtClean="0">
                <a:solidFill>
                  <a:srgbClr val="00B050"/>
                </a:solidFill>
              </a:rPr>
              <a:t>обоє, обидва, обидві</a:t>
            </a:r>
            <a:r>
              <a:rPr lang="uk-UA" b="1" dirty="0" smtClean="0"/>
              <a:t>. </a:t>
            </a:r>
            <a:r>
              <a:rPr lang="uk-UA" b="1" dirty="0" smtClean="0">
                <a:solidFill>
                  <a:schemeClr val="tx1"/>
                </a:solidFill>
              </a:rPr>
              <a:t>Від деяких збірних числівників утворюються числівники з пестливим значенням: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двійко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Збірні числівники вживаються з іменниками, які: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</a:t>
            </a:r>
            <a:r>
              <a:rPr lang="uk-UA" b="1" dirty="0">
                <a:solidFill>
                  <a:schemeClr val="tx1"/>
                </a:solidFill>
              </a:rPr>
              <a:t>є</a:t>
            </a:r>
            <a:r>
              <a:rPr lang="uk-UA" b="1" dirty="0" smtClean="0">
                <a:solidFill>
                  <a:schemeClr val="tx1"/>
                </a:solidFill>
              </a:rPr>
              <a:t> назвами істот чоловічого роду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(четверо юнаків, троє коней</a:t>
            </a:r>
            <a:r>
              <a:rPr lang="uk-UA" b="1" dirty="0" smtClean="0"/>
              <a:t>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належать до четвертої відміни </a:t>
            </a:r>
            <a:r>
              <a:rPr lang="uk-UA" b="1" dirty="0" smtClean="0">
                <a:solidFill>
                  <a:srgbClr val="7030A0"/>
                </a:solidFill>
              </a:rPr>
              <a:t>(шестеро кошенят);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є назвами неістот середнього роду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(двоє імен);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* уживаються тільки у формі множини </a:t>
            </a:r>
            <a:r>
              <a:rPr lang="uk-UA" b="1" dirty="0" smtClean="0">
                <a:solidFill>
                  <a:srgbClr val="7030A0"/>
                </a:solidFill>
              </a:rPr>
              <a:t>(двоє </a:t>
            </a:r>
            <a:r>
              <a:rPr lang="uk-UA" b="1" dirty="0" err="1" smtClean="0">
                <a:solidFill>
                  <a:srgbClr val="7030A0"/>
                </a:solidFill>
              </a:rPr>
              <a:t>ножиць</a:t>
            </a:r>
            <a:r>
              <a:rPr lang="uk-UA" b="1" dirty="0" smtClean="0">
                <a:solidFill>
                  <a:srgbClr val="7030A0"/>
                </a:solidFill>
              </a:rPr>
              <a:t>)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    З іменниками </a:t>
            </a:r>
            <a:r>
              <a:rPr lang="uk-UA" b="1" dirty="0" smtClean="0">
                <a:solidFill>
                  <a:srgbClr val="FF0000"/>
                </a:solidFill>
              </a:rPr>
              <a:t>жіночого роду та іменниками чоловічого роду – назвами неістот </a:t>
            </a:r>
            <a:r>
              <a:rPr lang="uk-UA" b="1" dirty="0" smtClean="0">
                <a:solidFill>
                  <a:srgbClr val="0070C0"/>
                </a:solidFill>
              </a:rPr>
              <a:t>збірні числівники не вживаються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 будовою числівники поділяють на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19200"/>
            <a:ext cx="7848600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900" b="1" u="sng" dirty="0">
                <a:solidFill>
                  <a:srgbClr val="0070C0"/>
                </a:solidFill>
              </a:rPr>
              <a:t>п</a:t>
            </a:r>
            <a:r>
              <a:rPr lang="uk-UA" sz="3900" b="1" u="sng" dirty="0" smtClean="0">
                <a:solidFill>
                  <a:srgbClr val="0070C0"/>
                </a:solidFill>
              </a:rPr>
              <a:t> р о с т і,   с к л а д н і,  </a:t>
            </a:r>
          </a:p>
          <a:p>
            <a:pPr marL="0" indent="0" algn="ctr">
              <a:buNone/>
            </a:pPr>
            <a:r>
              <a:rPr lang="uk-UA" sz="3900" b="1" u="sng" dirty="0" smtClean="0">
                <a:solidFill>
                  <a:srgbClr val="0070C0"/>
                </a:solidFill>
              </a:rPr>
              <a:t> с к л а д е н і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прості  мають  один корінь: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два, десятеро;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складні утворені поєднанням двох коренів: </a:t>
            </a:r>
            <a:r>
              <a:rPr lang="uk-UA" b="1" dirty="0" smtClean="0">
                <a:solidFill>
                  <a:srgbClr val="7030A0"/>
                </a:solidFill>
              </a:rPr>
              <a:t>шістдесят, дванадцять;</a:t>
            </a:r>
          </a:p>
          <a:p>
            <a:pPr marL="0" indent="0">
              <a:buNone/>
            </a:pPr>
            <a:r>
              <a:rPr lang="uk-UA" b="1" dirty="0" smtClean="0"/>
              <a:t>* </a:t>
            </a:r>
            <a:r>
              <a:rPr lang="uk-UA" b="1" dirty="0" smtClean="0">
                <a:solidFill>
                  <a:schemeClr val="tx1"/>
                </a:solidFill>
              </a:rPr>
              <a:t>складені  утворені з двох і більше простих і складних числівників: </a:t>
            </a:r>
            <a:r>
              <a:rPr lang="uk-UA" b="1" dirty="0" smtClean="0">
                <a:solidFill>
                  <a:srgbClr val="7030A0"/>
                </a:solidFill>
              </a:rPr>
              <a:t>сорок три, дві сьомих.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50"/>
                </a:solidFill>
              </a:rPr>
              <a:t>Зверніть увагу!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Складні числівники пишемо разом: </a:t>
            </a:r>
            <a:r>
              <a:rPr lang="uk-UA" b="1" dirty="0" smtClean="0">
                <a:solidFill>
                  <a:srgbClr val="7030A0"/>
                </a:solidFill>
              </a:rPr>
              <a:t>сімдесят.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Складені числівники пишемо окремо: </a:t>
            </a:r>
            <a:r>
              <a:rPr lang="uk-UA" b="1" dirty="0" smtClean="0">
                <a:solidFill>
                  <a:srgbClr val="7030A0"/>
                </a:solidFill>
              </a:rPr>
              <a:t>двадцять чотири, три цілі і вісім десятих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Іменники при дробових числівниках завжди вживаються у Р. в. однини: </a:t>
            </a:r>
            <a:r>
              <a:rPr lang="uk-UA" b="1" dirty="0" smtClean="0">
                <a:solidFill>
                  <a:srgbClr val="7030A0"/>
                </a:solidFill>
              </a:rPr>
              <a:t>три четверті кілограма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який знак пишемо після  літери</a:t>
            </a:r>
            <a:r>
              <a:rPr lang="uk-UA" b="1" dirty="0" smtClean="0">
                <a:solidFill>
                  <a:srgbClr val="C00000"/>
                </a:solidFill>
              </a:rPr>
              <a:t> т</a:t>
            </a:r>
            <a:r>
              <a:rPr lang="uk-UA" b="1" dirty="0" smtClean="0">
                <a:solidFill>
                  <a:schemeClr val="tx1"/>
                </a:solidFill>
              </a:rPr>
              <a:t> лише в кінці числівників </a:t>
            </a:r>
            <a:r>
              <a:rPr lang="uk-UA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smtClean="0">
                <a:solidFill>
                  <a:srgbClr val="7030A0"/>
                </a:solidFill>
              </a:rPr>
              <a:t>ять – </a:t>
            </a:r>
            <a:r>
              <a:rPr lang="uk-UA" b="1" dirty="0" err="1" smtClean="0">
                <a:solidFill>
                  <a:srgbClr val="7030A0"/>
                </a:solidFill>
              </a:rPr>
              <a:t>дев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ятнадцять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smtClean="0">
                <a:solidFill>
                  <a:schemeClr val="tx1"/>
                </a:solidFill>
              </a:rPr>
              <a:t>а також </a:t>
            </a:r>
            <a:r>
              <a:rPr lang="uk-UA" b="1" dirty="0" smtClean="0">
                <a:solidFill>
                  <a:srgbClr val="7030A0"/>
                </a:solidFill>
              </a:rPr>
              <a:t>двадцять і тридцять.</a:t>
            </a:r>
            <a:r>
              <a:rPr lang="uk-UA" b="1" dirty="0" smtClean="0">
                <a:solidFill>
                  <a:schemeClr val="tx1"/>
                </a:solidFill>
              </a:rPr>
              <a:t> У середині складних числівників  </a:t>
            </a:r>
            <a:r>
              <a:rPr lang="uk-UA" b="1" dirty="0" smtClean="0">
                <a:solidFill>
                  <a:srgbClr val="0070C0"/>
                </a:solidFill>
              </a:rPr>
              <a:t>(п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ятнадцять</a:t>
            </a:r>
            <a:r>
              <a:rPr lang="uk-UA" b="1" dirty="0" smtClean="0">
                <a:solidFill>
                  <a:srgbClr val="0070C0"/>
                </a:solidFill>
              </a:rPr>
              <a:t>, 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ятдесят</a:t>
            </a:r>
            <a:r>
              <a:rPr lang="uk-UA" b="1" dirty="0" smtClean="0">
                <a:solidFill>
                  <a:srgbClr val="0070C0"/>
                </a:solidFill>
              </a:rPr>
              <a:t>, п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ятсот</a:t>
            </a:r>
            <a:r>
              <a:rPr lang="uk-UA" b="1" dirty="0" smtClean="0">
                <a:solidFill>
                  <a:srgbClr val="0070C0"/>
                </a:solidFill>
              </a:rPr>
              <a:t>) </a:t>
            </a:r>
            <a:r>
              <a:rPr lang="uk-UA" b="1" dirty="0" smtClean="0">
                <a:solidFill>
                  <a:schemeClr val="tx1"/>
                </a:solidFill>
              </a:rPr>
              <a:t>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який знак не пишемо.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069428" y="1049666"/>
            <a:ext cx="80010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Кількісні числівники змінюються за 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 і д м і н к а м 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Числівник  </a:t>
            </a:r>
            <a:r>
              <a:rPr lang="uk-UA" b="1" dirty="0" smtClean="0">
                <a:solidFill>
                  <a:srgbClr val="0070C0"/>
                </a:solidFill>
              </a:rPr>
              <a:t>о д и н  </a:t>
            </a:r>
            <a:r>
              <a:rPr lang="uk-UA" b="1" dirty="0" smtClean="0">
                <a:solidFill>
                  <a:schemeClr val="tx1"/>
                </a:solidFill>
              </a:rPr>
              <a:t>стоїть у формі того самого роду, числа й відмінка, що й іменник, із яким він </a:t>
            </a:r>
            <a:r>
              <a:rPr lang="uk-UA" b="1" dirty="0" err="1" smtClean="0">
                <a:solidFill>
                  <a:schemeClr val="tx1"/>
                </a:solidFill>
              </a:rPr>
              <a:t>пов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</a:rPr>
              <a:t>язаний</a:t>
            </a:r>
            <a:r>
              <a:rPr lang="uk-UA" b="1" dirty="0" smtClean="0">
                <a:solidFill>
                  <a:schemeClr val="tx1"/>
                </a:solidFill>
              </a:rPr>
              <a:t> за змістом: </a:t>
            </a:r>
            <a:r>
              <a:rPr lang="uk-UA" b="1" dirty="0" smtClean="0">
                <a:solidFill>
                  <a:srgbClr val="00B050"/>
                </a:solidFill>
              </a:rPr>
              <a:t>один школяр, одного школяра.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З числівниками  </a:t>
            </a:r>
            <a:r>
              <a:rPr lang="uk-UA" b="1" dirty="0" smtClean="0">
                <a:solidFill>
                  <a:srgbClr val="0070C0"/>
                </a:solidFill>
              </a:rPr>
              <a:t>д в а,  т р и,  ч о т и р и</a:t>
            </a:r>
            <a:r>
              <a:rPr lang="uk-UA" b="1" dirty="0" smtClean="0">
                <a:solidFill>
                  <a:schemeClr val="tx1"/>
                </a:solidFill>
              </a:rPr>
              <a:t>  в називному відмінку іменники вживаються у називному відмінку множини: </a:t>
            </a:r>
            <a:r>
              <a:rPr lang="uk-UA" b="1" dirty="0" smtClean="0">
                <a:solidFill>
                  <a:srgbClr val="7030A0"/>
                </a:solidFill>
              </a:rPr>
              <a:t>чотири сини.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Збірні числівники </a:t>
            </a:r>
            <a:r>
              <a:rPr lang="uk-UA" b="1" u="sng" dirty="0" smtClean="0">
                <a:solidFill>
                  <a:schemeClr val="tx1"/>
                </a:solidFill>
              </a:rPr>
              <a:t>двоє, троє, чет</a:t>
            </a:r>
            <a:r>
              <a:rPr lang="uk-UA" b="1" dirty="0" smtClean="0">
                <a:solidFill>
                  <a:schemeClr val="tx1"/>
                </a:solidFill>
              </a:rPr>
              <a:t>веро і подібні у непрямих відмінках мають форми кількісних числівників </a:t>
            </a:r>
            <a:r>
              <a:rPr lang="uk-UA" b="1" u="sng" dirty="0" smtClean="0">
                <a:solidFill>
                  <a:schemeClr val="tx1"/>
                </a:solidFill>
              </a:rPr>
              <a:t>два, три, чотири.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Збірні числівники </a:t>
            </a:r>
            <a:r>
              <a:rPr lang="uk-UA" b="1" u="sng" dirty="0" smtClean="0">
                <a:solidFill>
                  <a:schemeClr val="tx1"/>
                </a:solidFill>
              </a:rPr>
              <a:t>обидва, обидві, обоє </a:t>
            </a:r>
            <a:r>
              <a:rPr lang="uk-UA" b="1" dirty="0" smtClean="0">
                <a:solidFill>
                  <a:schemeClr val="tx1"/>
                </a:solidFill>
              </a:rPr>
              <a:t>відмінюються, як числівник </a:t>
            </a:r>
            <a:r>
              <a:rPr lang="uk-UA" b="1" u="sng" dirty="0" smtClean="0">
                <a:solidFill>
                  <a:schemeClr val="tx1"/>
                </a:solidFill>
              </a:rPr>
              <a:t>два.  </a:t>
            </a:r>
            <a:endParaRPr lang="uk-UA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298027" y="1270383"/>
            <a:ext cx="77724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складних числівниках на позначення десятків від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50</a:t>
            </a:r>
            <a:r>
              <a:rPr lang="uk-UA" b="1" dirty="0" smtClean="0">
                <a:solidFill>
                  <a:schemeClr val="tx1"/>
                </a:solidFill>
              </a:rPr>
              <a:t> до </a:t>
            </a:r>
            <a:r>
              <a:rPr lang="uk-UA" b="1" dirty="0" smtClean="0">
                <a:solidFill>
                  <a:srgbClr val="0070C0"/>
                </a:solidFill>
              </a:rPr>
              <a:t>80</a:t>
            </a:r>
            <a:r>
              <a:rPr lang="uk-UA" b="1" dirty="0" smtClean="0">
                <a:solidFill>
                  <a:schemeClr val="tx1"/>
                </a:solidFill>
              </a:rPr>
              <a:t> відмінюється тільки друга частина.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складених числівниках на позначення сотень від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200</a:t>
            </a:r>
            <a:r>
              <a:rPr lang="uk-UA" b="1" dirty="0" smtClean="0">
                <a:solidFill>
                  <a:schemeClr val="tx1"/>
                </a:solidFill>
              </a:rPr>
              <a:t> до </a:t>
            </a:r>
            <a:r>
              <a:rPr lang="uk-UA" b="1" dirty="0" smtClean="0">
                <a:solidFill>
                  <a:srgbClr val="7030A0"/>
                </a:solidFill>
              </a:rPr>
              <a:t>900 </a:t>
            </a:r>
            <a:r>
              <a:rPr lang="uk-UA" b="1" dirty="0" smtClean="0">
                <a:solidFill>
                  <a:schemeClr val="tx1"/>
                </a:solidFill>
              </a:rPr>
              <a:t>відмінюються обидві частини.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Н. </a:t>
            </a:r>
            <a:r>
              <a:rPr lang="uk-UA" b="1" dirty="0" smtClean="0">
                <a:solidFill>
                  <a:schemeClr val="tx1"/>
                </a:solidFill>
              </a:rPr>
              <a:t>шістдесят                                                 сімсот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Р. </a:t>
            </a:r>
            <a:r>
              <a:rPr lang="uk-UA" b="1" dirty="0" smtClean="0">
                <a:solidFill>
                  <a:schemeClr val="tx1"/>
                </a:solidFill>
              </a:rPr>
              <a:t>шістдесятьох (шістдесяти)                      семисот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Д. </a:t>
            </a:r>
            <a:r>
              <a:rPr lang="uk-UA" b="1" dirty="0" smtClean="0">
                <a:solidFill>
                  <a:schemeClr val="tx1"/>
                </a:solidFill>
              </a:rPr>
              <a:t>шістдесятьом (шістдесяти)                    семистам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З. </a:t>
            </a:r>
            <a:r>
              <a:rPr lang="uk-UA" b="1" dirty="0" smtClean="0">
                <a:solidFill>
                  <a:schemeClr val="tx1"/>
                </a:solidFill>
              </a:rPr>
              <a:t>шістдесят (шістдесятьох)                       сімсот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О. </a:t>
            </a:r>
            <a:r>
              <a:rPr lang="uk-UA" b="1" dirty="0" smtClean="0">
                <a:solidFill>
                  <a:schemeClr val="tx1"/>
                </a:solidFill>
              </a:rPr>
              <a:t>шістдесятьма (шістдесятьома)             сьомастами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                                                                   (сімомастами)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М. </a:t>
            </a:r>
            <a:r>
              <a:rPr lang="uk-UA" b="1" dirty="0" smtClean="0">
                <a:solidFill>
                  <a:schemeClr val="tx1"/>
                </a:solidFill>
              </a:rPr>
              <a:t>на шістдесятьох (шістдесяти)              на семистах</a:t>
            </a: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051" y="914400"/>
            <a:ext cx="7848600" cy="530383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Числівники </a:t>
            </a:r>
            <a:r>
              <a:rPr lang="uk-UA" b="1" dirty="0" smtClean="0">
                <a:solidFill>
                  <a:srgbClr val="00B050"/>
                </a:solidFill>
              </a:rPr>
              <a:t>сорок, </a:t>
            </a:r>
            <a:r>
              <a:rPr lang="uk-UA" b="1" dirty="0" err="1" smtClean="0">
                <a:solidFill>
                  <a:srgbClr val="00B050"/>
                </a:solidFill>
              </a:rPr>
              <a:t>дев</a:t>
            </a:r>
            <a:r>
              <a:rPr lang="en-US" b="1" dirty="0" smtClean="0">
                <a:solidFill>
                  <a:srgbClr val="00B050"/>
                </a:solidFill>
              </a:rPr>
              <a:t>’</a:t>
            </a:r>
            <a:r>
              <a:rPr lang="uk-UA" b="1" dirty="0" err="1" smtClean="0">
                <a:solidFill>
                  <a:srgbClr val="00B050"/>
                </a:solidFill>
              </a:rPr>
              <a:t>яносто</a:t>
            </a:r>
            <a:r>
              <a:rPr lang="uk-UA" b="1" dirty="0" smtClean="0">
                <a:solidFill>
                  <a:srgbClr val="00B050"/>
                </a:solidFill>
              </a:rPr>
              <a:t>, сто </a:t>
            </a:r>
            <a:r>
              <a:rPr lang="uk-UA" b="1" dirty="0" smtClean="0">
                <a:solidFill>
                  <a:schemeClr val="tx1"/>
                </a:solidFill>
              </a:rPr>
              <a:t>в усіх відмінках, крім називного  і знахідного, мають закінчення </a:t>
            </a:r>
            <a:r>
              <a:rPr lang="uk-UA" b="1" dirty="0" smtClean="0">
                <a:solidFill>
                  <a:srgbClr val="7030A0"/>
                </a:solidFill>
              </a:rPr>
              <a:t>–а.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Числівники </a:t>
            </a:r>
            <a:r>
              <a:rPr lang="uk-UA" b="1" dirty="0" smtClean="0">
                <a:solidFill>
                  <a:srgbClr val="00B050"/>
                </a:solidFill>
              </a:rPr>
              <a:t>нуль, мільйон, мільярд </a:t>
            </a:r>
            <a:r>
              <a:rPr lang="uk-UA" b="1" dirty="0" smtClean="0">
                <a:solidFill>
                  <a:schemeClr val="tx1"/>
                </a:solidFill>
              </a:rPr>
              <a:t>відмінюються як іменники чоловічого роду, другої відміни, м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якої та твердої груп, а числівник </a:t>
            </a:r>
            <a:r>
              <a:rPr lang="uk-UA" b="1" dirty="0" smtClean="0">
                <a:solidFill>
                  <a:srgbClr val="00B050"/>
                </a:solidFill>
              </a:rPr>
              <a:t>тисяча </a:t>
            </a:r>
            <a:r>
              <a:rPr lang="uk-UA" b="1" dirty="0" smtClean="0">
                <a:solidFill>
                  <a:schemeClr val="tx1"/>
                </a:solidFill>
              </a:rPr>
              <a:t>– як іменник жіночого роду, першої відміни мішаної групи.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Зверніть увагу!  </a:t>
            </a:r>
            <a:r>
              <a:rPr lang="uk-UA" b="1" dirty="0" smtClean="0">
                <a:solidFill>
                  <a:schemeClr val="tx1"/>
                </a:solidFill>
              </a:rPr>
              <a:t>Слова </a:t>
            </a:r>
            <a:r>
              <a:rPr lang="uk-UA" b="1" dirty="0" smtClean="0">
                <a:solidFill>
                  <a:srgbClr val="00B050"/>
                </a:solidFill>
              </a:rPr>
              <a:t>половина, третина, чверть </a:t>
            </a:r>
            <a:r>
              <a:rPr lang="uk-UA" b="1" dirty="0" smtClean="0">
                <a:solidFill>
                  <a:schemeClr val="tx1"/>
                </a:solidFill>
              </a:rPr>
              <a:t>– іменники.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У </a:t>
            </a:r>
            <a:r>
              <a:rPr lang="uk-UA" b="1" u="sng" dirty="0" smtClean="0">
                <a:solidFill>
                  <a:srgbClr val="0070C0"/>
                </a:solidFill>
              </a:rPr>
              <a:t>складених кількісних числівниках </a:t>
            </a:r>
            <a:r>
              <a:rPr lang="uk-UA" b="1" dirty="0" smtClean="0">
                <a:solidFill>
                  <a:schemeClr val="tx1"/>
                </a:solidFill>
              </a:rPr>
              <a:t>кожне слово відмінюється і пишеться окремо.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У </a:t>
            </a:r>
            <a:r>
              <a:rPr lang="uk-UA" b="1" dirty="0" smtClean="0">
                <a:solidFill>
                  <a:srgbClr val="00B050"/>
                </a:solidFill>
              </a:rPr>
              <a:t>дробових числівниках </a:t>
            </a:r>
            <a:r>
              <a:rPr lang="uk-UA" b="1" dirty="0" smtClean="0">
                <a:solidFill>
                  <a:schemeClr val="tx1"/>
                </a:solidFill>
              </a:rPr>
              <a:t>чисельник відмінюється як відповідний кількісний числівник, а знаменник – як порядковий: </a:t>
            </a:r>
            <a:r>
              <a:rPr lang="uk-UA" b="1" dirty="0" smtClean="0">
                <a:solidFill>
                  <a:srgbClr val="7030A0"/>
                </a:solidFill>
              </a:rPr>
              <a:t>двох третіх.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Дробові числівники </a:t>
            </a:r>
            <a:r>
              <a:rPr lang="uk-UA" b="1" dirty="0" smtClean="0">
                <a:solidFill>
                  <a:srgbClr val="00B050"/>
                </a:solidFill>
              </a:rPr>
              <a:t>півтора (півтори), півтораста </a:t>
            </a:r>
            <a:r>
              <a:rPr lang="uk-UA" b="1" dirty="0" smtClean="0">
                <a:solidFill>
                  <a:schemeClr val="tx1"/>
                </a:solidFill>
              </a:rPr>
              <a:t>– синоніми до числівників </a:t>
            </a:r>
            <a:r>
              <a:rPr lang="uk-UA" b="1" dirty="0" smtClean="0">
                <a:solidFill>
                  <a:srgbClr val="7030A0"/>
                </a:solidFill>
              </a:rPr>
              <a:t>одна ціла й одна друга, сто 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ятдесят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r>
              <a:rPr lang="uk-UA" b="1" dirty="0" smtClean="0">
                <a:solidFill>
                  <a:schemeClr val="tx1"/>
                </a:solidFill>
              </a:rPr>
              <a:t> Іменники при цих числівниках уживаються в Р. в. однини: </a:t>
            </a:r>
            <a:r>
              <a:rPr lang="uk-UA" b="1" dirty="0" smtClean="0">
                <a:solidFill>
                  <a:srgbClr val="7030A0"/>
                </a:solidFill>
              </a:rPr>
              <a:t>півтора будинку, </a:t>
            </a:r>
            <a:r>
              <a:rPr lang="uk-UA" b="1" dirty="0" smtClean="0">
                <a:solidFill>
                  <a:schemeClr val="tx1"/>
                </a:solidFill>
              </a:rPr>
              <a:t>а числівники </a:t>
            </a:r>
            <a:r>
              <a:rPr lang="uk-UA" b="1" dirty="0" smtClean="0">
                <a:solidFill>
                  <a:srgbClr val="00B050"/>
                </a:solidFill>
              </a:rPr>
              <a:t>півтора, півтори, півтораста </a:t>
            </a:r>
            <a:r>
              <a:rPr lang="uk-UA" b="1" dirty="0" smtClean="0">
                <a:solidFill>
                  <a:schemeClr val="tx1"/>
                </a:solidFill>
              </a:rPr>
              <a:t>не відмінюються.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238250" y="1135062"/>
            <a:ext cx="7848600" cy="4525963"/>
          </a:xfr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</a:t>
            </a:r>
            <a:r>
              <a:rPr lang="uk-UA" b="1" dirty="0" smtClean="0">
                <a:solidFill>
                  <a:srgbClr val="C00000"/>
                </a:solidFill>
              </a:rPr>
              <a:t>Порядкові числівники </a:t>
            </a:r>
            <a:r>
              <a:rPr lang="uk-UA" b="1" dirty="0" smtClean="0">
                <a:solidFill>
                  <a:srgbClr val="002060"/>
                </a:solidFill>
              </a:rPr>
              <a:t>змінюються за родами, числами й відмінками, як прикметники твердої групи (крім числівника третій, який відмінюється, як прикметник м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smtClean="0">
                <a:solidFill>
                  <a:srgbClr val="002060"/>
                </a:solidFill>
              </a:rPr>
              <a:t>якої групи).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У складених порядкових числівниках відмінюється тільки останнє слово: </a:t>
            </a:r>
            <a:r>
              <a:rPr lang="uk-UA" b="1" dirty="0" smtClean="0">
                <a:solidFill>
                  <a:srgbClr val="7030A0"/>
                </a:solidFill>
              </a:rPr>
              <a:t>двадцять 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ятого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Порядкові числівники, як і прикметники, узгоджуються у роді, числі і відмінку з іменником, від якого вони залежать.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Зверніть увагу!</a:t>
            </a:r>
            <a:r>
              <a:rPr lang="uk-UA" b="1" dirty="0" smtClean="0">
                <a:solidFill>
                  <a:schemeClr val="tx1"/>
                </a:solidFill>
              </a:rPr>
              <a:t> У датах назви місяців уживаються тільки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у Р. в. однини: </a:t>
            </a:r>
            <a:r>
              <a:rPr lang="uk-UA" b="1" dirty="0" smtClean="0">
                <a:solidFill>
                  <a:srgbClr val="7030A0"/>
                </a:solidFill>
              </a:rPr>
              <a:t>День Матері цього року відзначається чотирнадцятого травня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Порядкові числівники на </a:t>
            </a:r>
            <a:r>
              <a:rPr lang="uk-UA" b="1" dirty="0" err="1" smtClean="0">
                <a:solidFill>
                  <a:srgbClr val="00B050"/>
                </a:solidFill>
              </a:rPr>
              <a:t>–сотий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-тисячний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-мільйонний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rgbClr val="00B050"/>
                </a:solidFill>
              </a:rPr>
              <a:t>-мільярдний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пишемо одним словом: </a:t>
            </a:r>
            <a:r>
              <a:rPr lang="uk-UA" b="1" dirty="0" smtClean="0">
                <a:solidFill>
                  <a:srgbClr val="7030A0"/>
                </a:solidFill>
              </a:rPr>
              <a:t>двохсотий.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</a:t>
            </a:r>
            <a:r>
              <a:rPr lang="uk-UA" b="1" dirty="0" smtClean="0">
                <a:solidFill>
                  <a:srgbClr val="002060"/>
                </a:solidFill>
              </a:rPr>
              <a:t>Такі порядкові числівники не можна плутати з однозвучними складними прикметниками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r>
              <a:rPr lang="uk-UA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ятиповерховий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1204</Words>
  <Application>Microsoft Office PowerPoint</Application>
  <PresentationFormat>Произвольный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За будовою числівники поділяють 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4.Поставте подані в дужках іменники в потрібній формі й записуючи цифри словами.</vt:lpstr>
      <vt:lpstr>Слайд 16</vt:lpstr>
      <vt:lpstr>Слайд 17</vt:lpstr>
      <vt:lpstr>Слайд 18</vt:lpstr>
      <vt:lpstr>Слайд 19</vt:lpstr>
      <vt:lpstr>Слайд 20</vt:lpstr>
      <vt:lpstr>ДОМАШНЄ ЗАВДАННЯ 1.Розкрийте дужки, ставлячи іменник у потрібній формі. Обґрунтуйте вибір форми.</vt:lpstr>
      <vt:lpstr>2.Поставте подані в дужках іменники в потрібній формі й записуючи цифри словами.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agabekyan.kristina@outlook.com</dc:creator>
  <cp:lastModifiedBy>User</cp:lastModifiedBy>
  <cp:revision>10</cp:revision>
  <cp:lastPrinted>2018-04-02T13:51:07Z</cp:lastPrinted>
  <dcterms:created xsi:type="dcterms:W3CDTF">2018-04-02T13:17:37Z</dcterms:created>
  <dcterms:modified xsi:type="dcterms:W3CDTF">2020-05-30T09:37:09Z</dcterms:modified>
</cp:coreProperties>
</file>