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71" r:id="rId4"/>
    <p:sldId id="272" r:id="rId5"/>
    <p:sldId id="270" r:id="rId6"/>
    <p:sldId id="269" r:id="rId7"/>
    <p:sldId id="268" r:id="rId8"/>
    <p:sldId id="273" r:id="rId9"/>
    <p:sldId id="275" r:id="rId10"/>
    <p:sldId id="274" r:id="rId11"/>
    <p:sldId id="276" r:id="rId12"/>
    <p:sldId id="27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2F3FF-5CBB-488D-82A5-382E6F5DDDA0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D8272-C3F0-4320-A648-53E3FFF367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9229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8865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3002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8353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5274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3772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9929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6013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080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7413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1946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5049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2C611-D25C-4DA9-A6E2-B7C55FA9A406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1CE5A-05EB-4E08-8B1D-48A348AE8D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3329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62831"/>
            <a:ext cx="9144000" cy="1470025"/>
          </a:xfrm>
        </p:spPr>
        <p:txBody>
          <a:bodyPr>
            <a:noAutofit/>
          </a:bodyPr>
          <a:lstStyle/>
          <a:p>
            <a:r>
              <a:rPr lang="uk-UA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Орфограми </a:t>
            </a:r>
            <a:r>
              <a:rPr lang="uk-UA" sz="7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суфіксах</a:t>
            </a:r>
            <a:endParaRPr lang="uk-UA" sz="7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41848" y="2564904"/>
            <a:ext cx="4218384" cy="39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6022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28600" y="1371601"/>
            <a:ext cx="853440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Неск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і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нчена розповідь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(та, яку не скінчили)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— нескінч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е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нна розповідь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(довга),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неск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а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зана промова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(та, яку не сказали)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--несказ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а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нна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безмежність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(красива),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неоц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і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нені знання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(ті, які не оцінили)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— неоцін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</a:rPr>
              <a:t>е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нні скарби (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важливі),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незн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щені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реліквії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(ті, які не знищили)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— незнищ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нні слова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(вічні)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dirty="0" smtClean="0">
              <a:solidFill>
                <a:schemeClr val="tx1"/>
              </a:solidFill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 прикметниках дієприкметникового походження наголошені суфікси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-анн-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-янн-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),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-енн-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-єнн-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) пишемо з НН.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 дієприкметниках, утворених за допомогою суфіксів –н-,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-ен-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-єн-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), пишемо одну букву Н.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76959"/>
            <a:ext cx="9144000" cy="64633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ДІЄСЛІВНІ СУФІКСИ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-УВА- (-ЮВА-)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дієсловах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забілювати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керувати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порядкувати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розсіювати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словах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формах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віддієслівних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-УВА- (-ЮВА-)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коли на перший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вивершувати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вивершування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вивершуваний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очікувати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очікування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очікуваний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підсинювати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підсинювання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підсинюваний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перший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-ОВА-: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друкувати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друкування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друкований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малювати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малювання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мальований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підпорядкувати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підпорядкування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підпорядкований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риштувати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риштування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риштовання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риштований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-ОВУВА- перший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наголошений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завойовувати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завойовування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завойовуваний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перемальовувати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перемальовування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перемальовуваний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скуповувати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скуповування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скуповуваний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іншомовного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мові-джерелі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-ІР-,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українській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втрачають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формах: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загітувати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загітований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зареєструвати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зареєстрований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інформувати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інформований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сконструювати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сконструйований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Але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окремих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словах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усунення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небажаної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омонімії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-ІР-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ж, 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-ИР-)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зберігається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буксирувати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буксувати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парирувати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полірувати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полювати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репетирувати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репетувати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-ІР- (-ИР-)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поодиноких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дієсловах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типу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котирувати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лавірувати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марширувати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пікірувати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третирувати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0"/>
            <a:ext cx="6553200" cy="83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Домашнє </a:t>
            </a:r>
            <a:r>
              <a:rPr lang="uk-UA" sz="3200" dirty="0" smtClean="0">
                <a:solidFill>
                  <a:srgbClr val="FF0000"/>
                </a:solidFill>
              </a:rPr>
              <a:t>завдання: вивчити правила і виконати завдання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uk-UA" sz="1800" dirty="0" smtClean="0">
                <a:latin typeface="Bookman Old Style" pitchFamily="18" charset="0"/>
              </a:rPr>
              <a:t>1. Знайдіть групу слів, утворених суфіксальним способом (суфікси виділіть):        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а) </a:t>
            </a:r>
            <a:r>
              <a:rPr lang="uk-UA" sz="1800" i="1" dirty="0" smtClean="0">
                <a:latin typeface="Bookman Old Style" pitchFamily="18" charset="0"/>
              </a:rPr>
              <a:t>снігопад, перехід, біг, чайник;</a:t>
            </a:r>
            <a:r>
              <a:rPr lang="uk-UA" sz="1800" dirty="0" smtClean="0">
                <a:latin typeface="Bookman Old Style" pitchFamily="18" charset="0"/>
              </a:rPr>
              <a:t> 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б) </a:t>
            </a:r>
            <a:r>
              <a:rPr lang="uk-UA" sz="1800" i="1" dirty="0" smtClean="0">
                <a:latin typeface="Bookman Old Style" pitchFamily="18" charset="0"/>
              </a:rPr>
              <a:t>веселість, слухач, водяник, письменник;</a:t>
            </a:r>
            <a:r>
              <a:rPr lang="uk-UA" sz="1800" dirty="0" smtClean="0">
                <a:latin typeface="Bookman Old Style" pitchFamily="18" charset="0"/>
              </a:rPr>
              <a:t> 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в) </a:t>
            </a:r>
            <a:r>
              <a:rPr lang="uk-UA" sz="1800" i="1" dirty="0" smtClean="0">
                <a:latin typeface="Bookman Old Style" pitchFamily="18" charset="0"/>
              </a:rPr>
              <a:t>безпорядок, передмова, молокозавод, надзвуковий; </a:t>
            </a:r>
            <a:br>
              <a:rPr lang="uk-UA" sz="1800" i="1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г) </a:t>
            </a:r>
            <a:r>
              <a:rPr lang="uk-UA" sz="1800" i="1" dirty="0" smtClean="0">
                <a:latin typeface="Bookman Old Style" pitchFamily="18" charset="0"/>
              </a:rPr>
              <a:t>відродження, читач, подорожник, Донбас.                                                             </a:t>
            </a:r>
            <a:r>
              <a:rPr lang="uk-UA" sz="1800" dirty="0" smtClean="0">
                <a:latin typeface="Bookman Old Style" pitchFamily="18" charset="0"/>
              </a:rPr>
              <a:t/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2. Від поданих слів утворіть нові за допомогою суфіксів. Суфікси виділіть.            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</a:t>
            </a:r>
            <a:r>
              <a:rPr lang="uk-UA" sz="1800" i="1" dirty="0" smtClean="0">
                <a:latin typeface="Bookman Old Style" pitchFamily="18" charset="0"/>
              </a:rPr>
              <a:t>Баба, бас, береза, суть, білий, веселий</a:t>
            </a:r>
            <a:r>
              <a:rPr lang="uk-UA" sz="1800" dirty="0" smtClean="0">
                <a:latin typeface="Bookman Old Style" pitchFamily="18" charset="0"/>
              </a:rPr>
              <a:t>.  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 3. Від поданих слів утворіть прикметники за допомогою суфікса </a:t>
            </a:r>
            <a:r>
              <a:rPr lang="uk-UA" sz="1800" dirty="0" err="1" smtClean="0">
                <a:latin typeface="Bookman Old Style" pitchFamily="18" charset="0"/>
              </a:rPr>
              <a:t>-ськ-</a:t>
            </a:r>
            <a:r>
              <a:rPr lang="uk-UA" sz="1800" dirty="0" smtClean="0">
                <a:latin typeface="Bookman Old Style" pitchFamily="18" charset="0"/>
              </a:rPr>
              <a:t>: 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</a:t>
            </a:r>
            <a:r>
              <a:rPr lang="uk-UA" sz="1800" i="1" dirty="0" smtClean="0">
                <a:latin typeface="Bookman Old Style" pitchFamily="18" charset="0"/>
              </a:rPr>
              <a:t>Оренбург, Карабах, Воронеж, казах, гігант, Сиваш</a:t>
            </a:r>
            <a:r>
              <a:rPr lang="uk-UA" sz="1800" dirty="0" smtClean="0">
                <a:latin typeface="Bookman Old Style" pitchFamily="18" charset="0"/>
              </a:rPr>
              <a:t>.                                                  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4. Від поданих слів утворіть іменники за допомогою суфікса -</a:t>
            </a:r>
            <a:r>
              <a:rPr lang="uk-UA" sz="1800" dirty="0" err="1" smtClean="0">
                <a:latin typeface="Bookman Old Style" pitchFamily="18" charset="0"/>
              </a:rPr>
              <a:t>ств-</a:t>
            </a:r>
            <a:r>
              <a:rPr lang="uk-UA" sz="1800" dirty="0" smtClean="0">
                <a:latin typeface="Bookman Old Style" pitchFamily="18" charset="0"/>
              </a:rPr>
              <a:t>. 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</a:t>
            </a:r>
            <a:r>
              <a:rPr lang="uk-UA" sz="1800" i="1" dirty="0" smtClean="0">
                <a:latin typeface="Bookman Old Style" pitchFamily="18" charset="0"/>
              </a:rPr>
              <a:t>Птах, боягуз, жінка, товариш, студент, каліка</a:t>
            </a:r>
            <a:r>
              <a:rPr lang="uk-UA" sz="1800" dirty="0" smtClean="0">
                <a:latin typeface="Bookman Old Style" pitchFamily="18" charset="0"/>
              </a:rPr>
              <a:t>. 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 5. Від поданих слів утворіть іменники за допомогою суфікса -</a:t>
            </a:r>
            <a:r>
              <a:rPr lang="uk-UA" sz="1800" dirty="0" err="1" smtClean="0">
                <a:latin typeface="Bookman Old Style" pitchFamily="18" charset="0"/>
              </a:rPr>
              <a:t>ин-</a:t>
            </a:r>
            <a:r>
              <a:rPr lang="uk-UA" sz="1800" dirty="0" smtClean="0">
                <a:latin typeface="Bookman Old Style" pitchFamily="18" charset="0"/>
              </a:rPr>
              <a:t>. 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</a:t>
            </a:r>
            <a:r>
              <a:rPr lang="uk-UA" sz="1800" i="1" dirty="0" smtClean="0">
                <a:latin typeface="Bookman Old Style" pitchFamily="18" charset="0"/>
              </a:rPr>
              <a:t>Львів, чернівецький, одеський, київський, галицький, вінницький</a:t>
            </a:r>
            <a:r>
              <a:rPr lang="uk-UA" sz="1800" dirty="0" smtClean="0">
                <a:latin typeface="Bookman Old Style" pitchFamily="18" charset="0"/>
              </a:rPr>
              <a:t>.                              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6. Утворіть нові слова (іменники) за допомогою суфіксів </a:t>
            </a:r>
            <a:r>
              <a:rPr lang="uk-UA" sz="1800" dirty="0" err="1" smtClean="0">
                <a:latin typeface="Bookman Old Style" pitchFamily="18" charset="0"/>
              </a:rPr>
              <a:t>-ечк-</a:t>
            </a:r>
            <a:r>
              <a:rPr lang="uk-UA" sz="1800" dirty="0" smtClean="0">
                <a:latin typeface="Bookman Old Style" pitchFamily="18" charset="0"/>
              </a:rPr>
              <a:t>, -</a:t>
            </a:r>
            <a:r>
              <a:rPr lang="uk-UA" sz="1800" dirty="0" err="1" smtClean="0">
                <a:latin typeface="Bookman Old Style" pitchFamily="18" charset="0"/>
              </a:rPr>
              <a:t>ичк-</a:t>
            </a:r>
            <a:r>
              <a:rPr lang="uk-UA" sz="1800" dirty="0" smtClean="0">
                <a:latin typeface="Bookman Old Style" pitchFamily="18" charset="0"/>
              </a:rPr>
              <a:t>. </a:t>
            </a:r>
            <a:br>
              <a:rPr lang="uk-UA" sz="1800" dirty="0" smtClean="0">
                <a:latin typeface="Bookman Old Style" pitchFamily="18" charset="0"/>
              </a:rPr>
            </a:br>
            <a:r>
              <a:rPr lang="uk-UA" sz="1800" dirty="0" smtClean="0">
                <a:latin typeface="Bookman Old Style" pitchFamily="18" charset="0"/>
              </a:rPr>
              <a:t>   </a:t>
            </a:r>
            <a:r>
              <a:rPr lang="uk-UA" sz="1800" i="1" dirty="0" smtClean="0">
                <a:latin typeface="Bookman Old Style" pitchFamily="18" charset="0"/>
              </a:rPr>
              <a:t>Доня, племінниця, сонце, розумниця, стрічка, Марія</a:t>
            </a:r>
            <a:r>
              <a:rPr lang="uk-UA" sz="1800" dirty="0" smtClean="0">
                <a:latin typeface="Bookman Old Style" pitchFamily="18" charset="0"/>
              </a:rPr>
              <a:t>.                                              </a:t>
            </a:r>
            <a:endParaRPr lang="ru-RU" sz="1800" dirty="0" smtClean="0">
              <a:latin typeface="Bookman Old Style" pitchFamily="18" charset="0"/>
            </a:endParaRPr>
          </a:p>
          <a:p>
            <a:r>
              <a:rPr lang="uk-UA" sz="1800" dirty="0" smtClean="0">
                <a:latin typeface="Bookman Old Style" pitchFamily="18" charset="0"/>
              </a:rPr>
              <a:t>7. Уставте пропущену(-і) букву(-и) (підкресліть її (їх)).</a:t>
            </a:r>
            <a:endParaRPr lang="ru-RU" sz="1800" dirty="0" smtClean="0">
              <a:latin typeface="Bookman Old Style" pitchFamily="18" charset="0"/>
            </a:endParaRPr>
          </a:p>
          <a:p>
            <a:r>
              <a:rPr lang="uk-UA" sz="1800" dirty="0" smtClean="0">
                <a:latin typeface="Bookman Old Style" pitchFamily="18" charset="0"/>
              </a:rPr>
              <a:t>   </a:t>
            </a:r>
            <a:r>
              <a:rPr lang="uk-UA" sz="1800" i="1" dirty="0" smtClean="0">
                <a:latin typeface="Bookman Old Style" pitchFamily="18" charset="0"/>
              </a:rPr>
              <a:t>Пал…</a:t>
            </a:r>
            <a:r>
              <a:rPr lang="uk-UA" sz="1800" i="1" dirty="0" err="1" smtClean="0">
                <a:latin typeface="Bookman Old Style" pitchFamily="18" charset="0"/>
              </a:rPr>
              <a:t>во</a:t>
            </a:r>
            <a:r>
              <a:rPr lang="uk-UA" sz="1800" i="1" dirty="0" smtClean="0">
                <a:latin typeface="Bookman Old Style" pitchFamily="18" charset="0"/>
              </a:rPr>
              <a:t>, вар…</a:t>
            </a:r>
            <a:r>
              <a:rPr lang="uk-UA" sz="1800" i="1" dirty="0" err="1" smtClean="0">
                <a:latin typeface="Bookman Old Style" pitchFamily="18" charset="0"/>
              </a:rPr>
              <a:t>во</a:t>
            </a:r>
            <a:r>
              <a:rPr lang="uk-UA" sz="1800" i="1" dirty="0" smtClean="0">
                <a:latin typeface="Bookman Old Style" pitchFamily="18" charset="0"/>
              </a:rPr>
              <a:t>, мар…</a:t>
            </a:r>
            <a:r>
              <a:rPr lang="uk-UA" sz="1800" i="1" dirty="0" err="1" smtClean="0">
                <a:latin typeface="Bookman Old Style" pitchFamily="18" charset="0"/>
              </a:rPr>
              <a:t>во</a:t>
            </a:r>
            <a:r>
              <a:rPr lang="uk-UA" sz="1800" i="1" dirty="0" smtClean="0">
                <a:latin typeface="Bookman Old Style" pitchFamily="18" charset="0"/>
              </a:rPr>
              <a:t>, мереж…</a:t>
            </a:r>
            <a:r>
              <a:rPr lang="uk-UA" sz="1800" i="1" dirty="0" err="1" smtClean="0">
                <a:latin typeface="Bookman Old Style" pitchFamily="18" charset="0"/>
              </a:rPr>
              <a:t>во</a:t>
            </a:r>
            <a:r>
              <a:rPr lang="uk-UA" sz="1800" i="1" dirty="0" smtClean="0">
                <a:latin typeface="Bookman Old Style" pitchFamily="18" charset="0"/>
              </a:rPr>
              <a:t>, </a:t>
            </a:r>
            <a:r>
              <a:rPr lang="uk-UA" sz="1800" i="1" dirty="0" err="1" smtClean="0">
                <a:latin typeface="Bookman Old Style" pitchFamily="18" charset="0"/>
              </a:rPr>
              <a:t>кур</a:t>
            </a:r>
            <a:r>
              <a:rPr lang="uk-UA" sz="1800" i="1" dirty="0" smtClean="0">
                <a:latin typeface="Bookman Old Style" pitchFamily="18" charset="0"/>
              </a:rPr>
              <a:t>…</a:t>
            </a:r>
            <a:r>
              <a:rPr lang="uk-UA" sz="1800" i="1" dirty="0" err="1" smtClean="0">
                <a:latin typeface="Bookman Old Style" pitchFamily="18" charset="0"/>
              </a:rPr>
              <a:t>во</a:t>
            </a:r>
            <a:r>
              <a:rPr lang="uk-UA" sz="1800" i="1" dirty="0" smtClean="0">
                <a:latin typeface="Bookman Old Style" pitchFamily="18" charset="0"/>
              </a:rPr>
              <a:t>, </a:t>
            </a:r>
            <a:r>
              <a:rPr lang="uk-UA" sz="1800" i="1" dirty="0" err="1" smtClean="0">
                <a:latin typeface="Bookman Old Style" pitchFamily="18" charset="0"/>
              </a:rPr>
              <a:t>плет</a:t>
            </a:r>
            <a:r>
              <a:rPr lang="uk-UA" sz="1800" i="1" dirty="0" smtClean="0">
                <a:latin typeface="Bookman Old Style" pitchFamily="18" charset="0"/>
              </a:rPr>
              <a:t>…</a:t>
            </a:r>
            <a:r>
              <a:rPr lang="uk-UA" sz="1800" i="1" dirty="0" err="1" smtClean="0">
                <a:latin typeface="Bookman Old Style" pitchFamily="18" charset="0"/>
              </a:rPr>
              <a:t>во</a:t>
            </a:r>
            <a:r>
              <a:rPr lang="uk-UA" sz="1800" i="1" dirty="0" smtClean="0">
                <a:latin typeface="Bookman Old Style" pitchFamily="18" charset="0"/>
              </a:rPr>
              <a:t>,  кварц…вий, </a:t>
            </a:r>
            <a:endParaRPr lang="ru-RU" sz="1800" dirty="0" smtClean="0">
              <a:latin typeface="Bookman Old Style" pitchFamily="18" charset="0"/>
            </a:endParaRPr>
          </a:p>
          <a:p>
            <a:r>
              <a:rPr lang="uk-UA" sz="1800" i="1" dirty="0" smtClean="0">
                <a:latin typeface="Bookman Old Style" pitchFamily="18" charset="0"/>
              </a:rPr>
              <a:t>   груш…вий, </a:t>
            </a:r>
            <a:r>
              <a:rPr lang="uk-UA" sz="1800" i="1" dirty="0" err="1" smtClean="0">
                <a:latin typeface="Bookman Old Style" pitchFamily="18" charset="0"/>
              </a:rPr>
              <a:t>алюміні</a:t>
            </a:r>
            <a:r>
              <a:rPr lang="uk-UA" sz="1800" i="1" dirty="0" smtClean="0">
                <a:latin typeface="Bookman Old Style" pitchFamily="18" charset="0"/>
              </a:rPr>
              <a:t>…вий, ключ…вий, </a:t>
            </a:r>
            <a:r>
              <a:rPr lang="uk-UA" sz="1800" i="1" dirty="0" err="1" smtClean="0">
                <a:latin typeface="Bookman Old Style" pitchFamily="18" charset="0"/>
              </a:rPr>
              <a:t>кра</a:t>
            </a:r>
            <a:r>
              <a:rPr lang="uk-UA" sz="1800" i="1" dirty="0" smtClean="0">
                <a:latin typeface="Bookman Old Style" pitchFamily="18" charset="0"/>
              </a:rPr>
              <a:t>…вий, </a:t>
            </a:r>
            <a:r>
              <a:rPr lang="uk-UA" sz="1800" i="1" dirty="0" err="1" smtClean="0">
                <a:latin typeface="Bookman Old Style" pitchFamily="18" charset="0"/>
              </a:rPr>
              <a:t>магні</a:t>
            </a:r>
            <a:r>
              <a:rPr lang="uk-UA" sz="1800" i="1" dirty="0" smtClean="0">
                <a:latin typeface="Bookman Old Style" pitchFamily="18" charset="0"/>
              </a:rPr>
              <a:t>…вий.   </a:t>
            </a:r>
            <a:r>
              <a:rPr lang="uk-UA" sz="1800" dirty="0" smtClean="0">
                <a:latin typeface="Bookman Old Style" pitchFamily="18" charset="0"/>
              </a:rPr>
              <a:t>                                   </a:t>
            </a:r>
            <a:endParaRPr lang="ru-RU" sz="1800" dirty="0" smtClean="0">
              <a:latin typeface="Bookman Old Style" pitchFamily="18" charset="0"/>
            </a:endParaRPr>
          </a:p>
          <a:p>
            <a:r>
              <a:rPr lang="uk-UA" sz="1800" dirty="0" smtClean="0">
                <a:latin typeface="Bookman Old Style" pitchFamily="18" charset="0"/>
              </a:rPr>
              <a:t> </a:t>
            </a:r>
            <a:endParaRPr lang="ru-RU" sz="1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914400"/>
            <a:ext cx="8915400" cy="50783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ІМЕННИКОВІ СУФІКСИ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-ИК, -НИК, -ІВНИК, -ЧИК (-ЩИК)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и: братик,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вузлик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гірник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кулеметник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газівник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працівник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хлопчик, прапорщик.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Примітка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відрізняти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український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іншомовних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іншомовних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до правил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правопису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 в словах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іншомовного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історик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медик,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фізик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механік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прозаїк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хімік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-ИВ-(О),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збірних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понять,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матеріал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продукт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праці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вариво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добриво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куриво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меливо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мереживо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місиво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морозиво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печиво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прядиво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марево (не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матеріал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продукт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праці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3.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-АЛЬНИК, -ИЛЬНИК, -ІЛЬНИК, -АЛЬНІСТЬ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л перед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ь: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постачальник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уболівальник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фрезерувальник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волочильник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мастильник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полільник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відповідальність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геніальність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Кінцевий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-АЛЬ, -ЕНЬ, -ЕЦЬ (-ЄЦЬ), -ІСТЬ, -ТЕЛЬ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а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слова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ь: коваль,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скрипаль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велетень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в’язень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бельгієць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мовознавець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переможець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здатність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свіжість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вихователь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любитель.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60445"/>
            <a:ext cx="9144000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5.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-ИНН(Я), -ІНН(Я), -АНН(Я) [-ЯНН(Я)]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двома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инн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(я)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збірні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бобовиння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гарбузиння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картоплиння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павутиння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каміння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коріння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насіння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(я)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основи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 та і: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горіти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носити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носіння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ходити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ходіння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шарудіти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шарудіння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-анн(я) [-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янн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(я)]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основи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а (я):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гукати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гукання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гуляти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гуляння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зростати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зростання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сприяти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сприяння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енн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-(я)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віддієслівні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корінь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звернення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напруження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піднесення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удосконалення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6.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-ЕН(Я) [-ЄН(Я)]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живі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істоти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вовченя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гусеня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чаєня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7.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зменшено-пестливих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-ЕЧОК [-ЄЧОК], -ЕЧК(А) [-ЄЧК(А)], -ЕЧК(О) [-ЄЧК(О)]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змішувати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-ИЧОК, -ИЧК(А):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останні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бувають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словах,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(я):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вогничок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кошичок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вуличка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паличка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випадках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е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вершечок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мішечок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краєчок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діжечка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копієчка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Марієчка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річечка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віконечко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словечко,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яєчко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81000"/>
            <a:ext cx="9144000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8.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відрізняти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-ЕНК(О) [-ЄНК(О)]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-ЕНЬК(О) [-ЄНЬК(О)]: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-ЕНК(О) [-ЄНК(О)]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здебільшого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прізвища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Гордієнко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Кравченко,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зрідка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загальних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назвах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безбатченко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коваленко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-ЕНЬК(О, А) [-ЄНЬК(О)]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пестливих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назв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батенько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серденько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ніженька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9.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-ИСЬК(О) [-ЇСЬК(О)], -ИЩ(Е) [ЇЩ(Е)]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слова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емоційно-негативним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відтінком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ї: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гноїсько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дівчисько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хлопчисько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вогнище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побоїще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становище.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10.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творенні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чоловічих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батькові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-ОВИЧ: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Васильович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Дорошович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Ігорович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Микитович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Олексійович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творенні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жіночих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батькові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-ІВН(А),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–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-ЇВН(А):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Борисівна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Василівна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Гордіївна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Сергіївна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Юріївна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таких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Григорій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Ілля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Кузьма, Лука,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Микола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Сава,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Хома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відповідні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батькові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будуть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Григорович,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Григорівна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Ілліч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Іллівна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Кузьмич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Кузьмович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Кузьмівна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Лукич,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Луківна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Миколайович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Миколович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Миколаївна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Миколівна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); Савич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Савович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Савівна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Хомич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Хомович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Хомівна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Якович,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Примітка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творенні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батькові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основах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чергування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о: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Антін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Антонович,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Антонівна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Федір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Федорович,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Федорівна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938243"/>
            <a:ext cx="8610600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11.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жіночого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частин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-ІВК(А) [-ЇВК(А)]: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долівка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маївка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ножівка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полівка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спиртівка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частівка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шалівка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шихтівка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-ОВК(А): головка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капусти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духовка, зарисовка,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підготовка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12.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чоловічого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випадним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о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непрямих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відмінках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вершок,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гайок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кийок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кілок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лужок, стручок;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ь: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деньок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пеньок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Іншомовні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-ИР, -ИСТ, -ИЗМ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виступають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ж, 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р: бригадир, командир; бандурист, дантист, пейзажист;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класицизм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педантизм,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тероризм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решти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-ІР, -ІСТ, -ІЗМ: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вампір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гарнір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пломбір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піаніст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спеціаліст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модернізм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плюралізм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утвореннях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власне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українських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коренів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-ИСТ, -ИЗМ: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боротьбист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побутовизм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речовизм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виступає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ї: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акмеїст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героїзм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конвоїр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0" y="685800"/>
            <a:ext cx="8534400" cy="51398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ПРИКМЕТНИКОВІ ТА ДІЄПРИКМЕТНИКОВІ СУФІКСИ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-Н(ИЙ)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переважній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більшості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відносних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дружний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західний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мільйонний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принадний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природний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фабричний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-Н(ІЙ)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порівняно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небагатьох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відносних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братній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всесвітній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городній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давній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житній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крайній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літній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майбутній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матерній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незабутній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освітній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пізній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ранній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самобутній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суботній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хатній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-Н(ІЙ)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прислівникового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ж, ш: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ближній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вчорашній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давнішній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домашній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дорожній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дружній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потиск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руки),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зовнішній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колишній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мужній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поздовжній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порожній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прийдешній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ранішній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сінешній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справжній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сьогоднішній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тутешній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художній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потужний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Примітка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твірна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основа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закінчується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приєднання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-Н(ИЙ), -Н-(ІЙ)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зумовлює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подвоєння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знаменний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осінній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плинний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ранній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туманний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28600" y="0"/>
            <a:ext cx="8610600" cy="61863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-АНН(ИЙ), -ЕНН(ИЙ),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підкреслення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найвищої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пишуться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двома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невблаганний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нездоланний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неоціненний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несказанний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нескінченний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страшенний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жаданий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Подібні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відрізняє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дієприкметників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дієслівних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коренів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-ан(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бажаний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незлічений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неоцінений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неподоланий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несказаний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нескінчений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Складні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-ИЧН(ИЙ), -ІЧН(ИЙ) [-ЇЧН(ИЙ)]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виступають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як правило,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іншомовного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походження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кінцевого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основи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ж, ч,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-ИЧН(ИЙ):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історичний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класичний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математичний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ортопедичний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решти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-ІЧН(ИЙ):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академічний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анархічний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археологічний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епічний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ідилічний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органічний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-ЇЧН(ИЙ):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архаїчний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героїчний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4.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присвійних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відміни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-ИН: баба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бабин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Галя — Галин, Коля — Колин, Маруся — Марусин, свекруха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свекрушин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тітка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тітчин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Маріїн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Софія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Софіїн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Примітка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г, к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змінюються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ж, ч(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ш: Ольга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Ольжин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дочка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доччин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Мелашка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Мелащин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сваха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свашин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-533400"/>
            <a:ext cx="9144000" cy="68634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5.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значенням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присвійності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назв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СУФІКС -ИН(ИЙ):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бджолиний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голубиний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горобиний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качиний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орлиний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апострофа — -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зміїний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солов’їний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6.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-ИСТ(ИЙ)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барвистий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іскристий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пірчастий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перістий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рябий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променистий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урочистий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-ЇСТ(ИЙ):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вибоїстий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гноїстий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двоїстий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оліїстий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троїстий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7.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-ЕВ(ИЙ)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шиплячий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переважно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основу слова: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березневий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грушевий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овочевий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ситцевий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виступають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пишемо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-ЄВ(ИЙ):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алюмінієвий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дієвий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життєвий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значеннєвий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суттєвий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-ОВ(ИЙ)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незалежно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вживається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твердий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вітровий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казковий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кварцовий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палацовий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святковий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службовий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того,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-ОВ(ИЙ)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шиплячий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(ж, ч,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причому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закінчення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бойовий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гайовий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грошовий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дійовий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дощовий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крайовий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ж правила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поширюються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правопис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-ОВ-, -ЕВ-, (-ЄВ-)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присвійних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середн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роду: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присвійних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твердої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майстер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майстрова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майстрове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Петро — Петрова, Петрове;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робітник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робітникова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робітникове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Шевченко — Шевченкова, Шевченкове;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-ЕВ-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голосного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-)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присвійних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утворених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мішаної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груп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Андрій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Андрієва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Андрієве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Ігор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Ігорева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Ігореве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кобзар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кобзарева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кобзареве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скрипаль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скрипалева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скрипалеве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сторож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сторожева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сторожеве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товариш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товаришева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товаришеве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відповідних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присвійних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чоловічого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-, -ев- (-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єв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-)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чергуються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їв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): Василева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Василів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майстрова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майстрів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Олексієва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Олексіїв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8.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-УВАТ(ИЙ),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м’яких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приголосних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-ЮВАТ(ИЙ),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вияву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горбуватий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круглуватий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синюватий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темнуватий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невеликої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властивості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схильності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чогось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позначуваної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іменниковою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основою: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дуплуватий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злодійкуватий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остюкуватий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піскуватий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-ОВАТ(ИЙ)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прикметниках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наголос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о: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плисковатий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стовбоватий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Суфікс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-ОВИТ(ИЙ)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уживаємо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високого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ступеня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вияву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ознаки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гордовитий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грошовитий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талановитий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2325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Орфограми у суфіксах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Домашнє завдання: вивчити правила і виконати завдання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</dc:creator>
  <cp:lastModifiedBy>User</cp:lastModifiedBy>
  <cp:revision>22</cp:revision>
  <dcterms:created xsi:type="dcterms:W3CDTF">2015-05-04T14:39:02Z</dcterms:created>
  <dcterms:modified xsi:type="dcterms:W3CDTF">2020-04-04T11:01:51Z</dcterms:modified>
</cp:coreProperties>
</file>